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ink/ink2.xml" ContentType="application/inkml+xml"/>
  <Override PartName="/ppt/ink/ink3.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66" r:id="rId2"/>
    <p:sldId id="268" r:id="rId3"/>
    <p:sldId id="269" r:id="rId4"/>
    <p:sldId id="270" r:id="rId5"/>
    <p:sldId id="271" r:id="rId6"/>
    <p:sldId id="275" r:id="rId7"/>
    <p:sldId id="274" r:id="rId8"/>
    <p:sldId id="260" r:id="rId9"/>
    <p:sldId id="276" r:id="rId10"/>
    <p:sldId id="277" r:id="rId11"/>
    <p:sldId id="278" r:id="rId12"/>
    <p:sldId id="279" r:id="rId13"/>
    <p:sldId id="281" r:id="rId14"/>
    <p:sldId id="282" r:id="rId15"/>
    <p:sldId id="267" r:id="rId16"/>
    <p:sldId id="283" r:id="rId17"/>
    <p:sldId id="284" r:id="rId18"/>
    <p:sldId id="285" r:id="rId19"/>
    <p:sldId id="286" r:id="rId20"/>
    <p:sldId id="287" r:id="rId21"/>
    <p:sldId id="262" r:id="rId22"/>
    <p:sldId id="28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6-13T20:29:00.373"/>
    </inkml:context>
    <inkml:brush xml:id="br0">
      <inkml:brushProperty name="width" value="0.05" units="cm"/>
      <inkml:brushProperty name="height" value="0.05" units="cm"/>
      <inkml:brushProperty name="color" value="#004F8B"/>
    </inkml:brush>
  </inkml:definitions>
  <inkml:trace contextRef="#ctx0" brushRef="#br0">0 14215 24575,'209'-25'0,"-101"7"0,233-44 0,-203 24 0,186-59 0,-236 65 0,137-80 0,-177 82 0,-1-3 0,69-65 0,-99 83 0,1 1 0,35-20 0,13-10 0,38-46 0,36-28 0,-83 73 0,-2-4 0,-1-3 0,-2-3 0,-1-4 0,-2-3 0,67-111 0,-86 122 0,-2-2 0,37-90 0,35-126 0,-71 186 0,207-529 0,-85 230 0,-131 330 0,252-722 0,-269 763 0,33-114 0,25-134 0,-1-89 0,10-48 0,-52 301 0,65-339 0,-20-9 0,-53 308 0,-4-1 0,-9-199 0,1 285 0,-2 1 0,-1 1 0,-2-1 0,-1 2 0,-1-1 0,-2 2 0,-1 0 0,-2 1 0,-24-61 0,-96-255 0,40 132 0,23 61 0,12 26 0,33 85 0,2-3 0,1-1 0,-18-73 0,35 106 0,1 1 0,-3-50 0,5 49 0,0 0 0,-1 1 0,-7-28 0,-10-23 0,10 40 0,1 0 0,1-1 0,2 0 0,-8-69 0,11 59 0,3 0 0,0 1 0,2-1 0,2 0 0,12-93 0,32-113 0,23-154 0,-60 343 0,29-116 0,27-54 0,-9 37 0,6-24 0,54-232 0,-100 365 0,46-220 0,-42 221 0,42-122 0,-40 144 0,3 1 0,1 3 0,2 0 0,2 3 0,2 2 0,63-86 0,70-51 0,-24 30 0,-89 95 0,68-118 0,-110 170 0,0 1 0,1 0 0,0 2 0,1 0 0,0 1 0,0 1 0,1 1 0,0 0 0,1 2 0,0 0 0,18-7 0,19-7 0,145-74 0,-110 52 0,36-24 0,-92 48 0,38-36 0,-58 47 0,0-1 0,0-1 0,0-1 0,-1 0 0,0-1 0,8-17 0,5-10 0,35-49 0,-43 68 0,-10 16 0,-1 0 0,0-1 0,-1 0 0,1 0 0,-1 0 0,0 0 0,-1-1 0,5-18 0,-2-3 0,5-45 0,-8 53 0,0-1 0,2 1 0,9-42 0,-12 62 0,-1 0 0,1 0 0,0 0 0,0 0 0,-1 0 0,1 0 0,0 0 0,0 0 0,1 0 0,-1 0 0,0 1 0,0-1 0,0 1 0,1-1 0,-1 1 0,1 0 0,-1 0 0,0 0 0,1 0 0,0 0 0,-1 0 0,1 1 0,-1-1 0,1 1 0,-1 0 0,1-1 0,0 1 0,-1 0 0,1 0 0,0 1 0,-1-1 0,1 0 0,-1 1 0,1 0 0,1 0 0,6 4 0,0 1 0,0 0 0,-1 1 0,16 15 0,-13-11 0,2 3 0,-1 1 0,0 0 0,0 1 0,16 31 0,-13-21 0,21 26 0,-11-15 0,-1 1 0,-2 2 0,0 2 0,19 49 0,20 37 0,-45-97 0,0 2 0,-2 0 0,15 47 0,-17-47 0,-8-21 0,1 1 0,-2-1 0,5 19 0,-28-84 0,-1 2 0,7 9 0,-22-47 0,31 78 0,1-1 0,0 0 0,0 0 0,1 0 0,0 0 0,0-1 0,1 0 0,0 0 0,1 0 0,0 0 0,0 0 0,1 0 0,0 0 0,2-26 0,-2 40 0,0-1 0,1 0 0,-1 1 0,0-1 0,0 0 0,0 1 0,0-1 0,0 0 0,0 0 0,1 1 0,-1-1 0,0 0 0,0 0 0,0 0 0,0 1 0,1-1 0,-1 0 0,0 0 0,0 0 0,0 0 0,1 0 0,-1 0 0,0 1 0,0-1 0,0 0 0,1 0 0,-1 0 0,0 0 0,0 0 0,1 0 0,-1 0 0,0 0 0,0 0 0,0-1 0,1 1 0,-1 0 0,0 0 0,0 0 0,1 0 0,-1 0 0,0 0 0,0-1 0,0 1 0,0 0 0,1 0 0,-1 0 0,0-1 0,0 1 0,0 0 0,0 0 0,0-1 0,1 1 0,-1 0 0,0-1 0,0 1 0,0 0 0,0-1 0,0 1 0,0 0 0,0-1 0,0 1 0,0 0 0,0 0 0,0-1 0,11 30 0,-11-27 0,19 52 0,-12-34 0,0 0 0,0 1 0,-1 0 0,-1 0 0,-1 1 0,4 30 0,-7-40 0,1 0 0,-1 0 0,1-1 0,1 1 0,0-1 0,0 0 0,7 20 0,-9-29 0,0 0 0,0 0 0,-1-1 0,1 1 0,-1 0 0,1 0 0,-1 0 0,1 0 0,-1 0 0,0 0 0,0 0 0,0 0 0,0 0 0,0 1 0,0 2 0,0-4 0,-1 0 0,1 0 0,0 0 0,0-1 0,-1 1 0,1 0 0,-1-1 0,1 1 0,-1 0 0,1-1 0,0 1 0,-1-1 0,1 1 0,-1-1 0,0 1 0,1-1 0,-1 1 0,1-1 0,-1 0 0,1 0 0,-1 1 0,0-1 0,1 0 0,-2 0 0,-3 0 0,1 0 0,-1 0 0,0-1 0,0 0 0,0-1 0,1 0 0,-8-3 0,-12-11 0,-1-1 0,1-1 0,1-3 0,0 0 0,-31-40 0,48 55 0,0 1 0,0 1 0,0 0 0,0 0 0,-1 0 0,1 1 0,-9-2 0,24 8 0,0-1 0,0 2 0,0-1 0,0 2 0,0 0 0,11 9 0,21 11 0,-32-20 0,0 1 0,0 0 0,0 1 0,-1 0 0,0 1 0,0 0 0,11 16 0,2 7 0,21 38 0,-27-42 0,-15-26 0,1 0 0,-1 0 0,1 0 0,-1 0 0,1 0 0,0 0 0,-1 0 0,1 0 0,0 0 0,-1 0 0,1 0 0,0-1 0,0 1 0,0 0 0,0-1 0,-1 1 0,1-1 0,0 1 0,0-1 0,0 0 0,0 0 0,2 1 0,-3-2 0,1 0 0,0 1 0,-1-1 0,1 0 0,-1 0 0,1 1 0,-1-1 0,1 0 0,-1 0 0,1 0 0,-1 0 0,1 0 0,-1 0 0,0 0 0,1 0 0,-1-1 0,0 1 0,0 0 0,0 0 0,1-2 0,0-13 0,0 0 0,-1-32 0,0 38 0,-2-32 0,-8-60 0,5 59 0,-2-59 0,8-109-1365,-1 178-5461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6-13T21:34:40.112"/>
    </inkml:context>
    <inkml:brush xml:id="br0">
      <inkml:brushProperty name="width" value="0.05" units="cm"/>
      <inkml:brushProperty name="height" value="0.05" units="cm"/>
      <inkml:brushProperty name="color" value="#008C3A"/>
    </inkml:brush>
  </inkml:definitions>
  <inkml:trace contextRef="#ctx0" brushRef="#br0">1 353 24575,'1'-12'0,"1"1"0,0-1 0,1 0 0,0 1 0,1-1 0,1 1 0,-1 0 0,2 1 0,-1-1 0,2 1 0,-1 0 0,1 0 0,1 1 0,0 0 0,10-9 0,-10 11 0,0 1 0,0 0 0,1 1 0,-1 0 0,1 0 0,0 1 0,1 0 0,-1 0 0,1 1 0,12-2 0,1 0 0,-1 2 0,0 1 0,34 0 0,-38 4 0,0 0 0,0 2 0,0 0 0,-1 1 0,0 1 0,0 0 0,0 1 0,17 11 0,-16-8 0,0-2 0,0 0 0,1-1 0,0 0 0,0-2 0,32 5 0,-27-8 0,1 0 0,0-2 0,42-6 0,-56 4 0,1 0 0,-1-1 0,0-1 0,0 0 0,-1 0 0,1-1 0,-1-1 0,0 1 0,0-2 0,10-8 0,-8 4 0,-1 0 0,0-1 0,-1-1 0,0 0 0,-1 0 0,-1 0 0,0-1 0,0-1 0,5-17 0,-5 22 0,-2 15 0,1 26 0,-2-7 0,0-12 0,1 0 0,1-1 0,0 1 0,0-1 0,1-1 0,1 1 0,0-1 0,0-1 0,1 0 0,0 0 0,0-1 0,1 0 0,0-1 0,1 0 0,0-1 0,0 0 0,0 0 0,0-2 0,1 0 0,0 0 0,0-1 0,0 0 0,0-2 0,1 1 0,16-1 0,6 0 0,51 9 0,-67-6 0,0 0 0,0-2 0,0-1 0,0 0 0,1-2 0,-1 0 0,0-1 0,37-9 0,-22 1 0,0 1 0,1 1 0,0 3 0,0 0 0,58 2 0,-17 2 0,80 4 0,-151-1-62,0-1 0,0 1 0,-1 0 0,1 0 0,-1 1 0,0-1 0,1 1 0,-1 1 0,0-1 0,-1 1 0,1-1 0,0 1-1,-1 1 1,0-1 0,0 1 0,-1-1 0,1 1 0,-1 0 0,0 0 0,0 1 0,3 7 0,-1 6-6764</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6-13T21:40:40.972"/>
    </inkml:context>
    <inkml:brush xml:id="br0">
      <inkml:brushProperty name="width" value="0.05" units="cm"/>
      <inkml:brushProperty name="height" value="0.05" units="cm"/>
      <inkml:brushProperty name="color" value="#F6630D"/>
    </inkml:brush>
  </inkml:definitions>
  <inkml:trace contextRef="#ctx0" brushRef="#br0">304 0 24575,'0'34'0,"1"84"0,-18 131 0,12-210 0,-2-1 0,-2 0 0,-1-1 0,-2 0 0,-1-1 0,-2 0 0,-29 49 0,-12-1 0,32-51 0,-28 52 0,46-72 0,0 1 0,1-1 0,0 1 0,1-1 0,1 2 0,0-1 0,-2 28 0,4-15 0,-1-2 0,1 0 0,4 29 0,-2-47 0,0 0 0,0 0 0,1 0 0,0 0 0,0 0 0,1 0 0,0-1 0,0 1 0,1-1 0,-1 0 0,1 0 0,6 7 0,19 18 0,-14-17 0,-1 1 0,0 1 0,-1 0 0,-1 1 0,0 0 0,-2 1 0,10 20 0,7 35-1365,-20-53-5461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2BC197-EC19-4955-A158-C9B68EED2F38}" type="datetimeFigureOut">
              <a:rPr lang="en-US" smtClean="0"/>
              <a:t>6/21/2023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74AB39-003F-44BD-8A1B-82F58CAC295D}" type="slidenum">
              <a:rPr lang="en-US" smtClean="0"/>
              <a:t>‹#›</a:t>
            </a:fld>
            <a:endParaRPr lang="en-US"/>
          </a:p>
        </p:txBody>
      </p:sp>
    </p:spTree>
    <p:extLst>
      <p:ext uri="{BB962C8B-B14F-4D97-AF65-F5344CB8AC3E}">
        <p14:creationId xmlns:p14="http://schemas.microsoft.com/office/powerpoint/2010/main" val="4230189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image" Target="../media/image16.emf"/></Relationships>
</file>

<file path=ppt/notesSlides/_rels/notesSlide2.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image" Target="../media/image16.emf"/></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74AB39-003F-44BD-8A1B-82F58CAC295D}" type="slidenum">
              <a:rPr lang="en-US" smtClean="0"/>
              <a:t>6</a:t>
            </a:fld>
            <a:endParaRPr lang="en-US"/>
          </a:p>
        </p:txBody>
      </p:sp>
      <p:graphicFrame>
        <p:nvGraphicFramePr>
          <p:cNvPr id="5" name="Object 4">
            <a:extLst>
              <a:ext uri="{FF2B5EF4-FFF2-40B4-BE49-F238E27FC236}">
                <a16:creationId xmlns:a16="http://schemas.microsoft.com/office/drawing/2014/main" id="{B7989778-E498-7CD9-DC93-51AAD9E66F21}"/>
              </a:ext>
            </a:extLst>
          </p:cNvPr>
          <p:cNvGraphicFramePr>
            <a:graphicFrameLocks noChangeAspect="1"/>
          </p:cNvGraphicFramePr>
          <p:nvPr>
            <p:extLst>
              <p:ext uri="{D42A27DB-BD31-4B8C-83A1-F6EECF244321}">
                <p14:modId xmlns:p14="http://schemas.microsoft.com/office/powerpoint/2010/main" val="4202572778"/>
              </p:ext>
            </p:extLst>
          </p:nvPr>
        </p:nvGraphicFramePr>
        <p:xfrm>
          <a:off x="1766888" y="4343400"/>
          <a:ext cx="3322637" cy="457200"/>
        </p:xfrm>
        <a:graphic>
          <a:graphicData uri="http://schemas.openxmlformats.org/presentationml/2006/ole">
            <mc:AlternateContent xmlns:mc="http://schemas.openxmlformats.org/markup-compatibility/2006">
              <mc:Choice xmlns:v="urn:schemas-microsoft-com:vml" Requires="v">
                <p:oleObj name="Equation" r:id="rId3" imgW="3322701" imgH="457855" progId="Equation.DSMT4">
                  <p:embed/>
                </p:oleObj>
              </mc:Choice>
              <mc:Fallback>
                <p:oleObj name="Equation" r:id="rId3" imgW="3322701" imgH="457855" progId="Equation.DSMT4">
                  <p:embed/>
                  <p:pic>
                    <p:nvPicPr>
                      <p:cNvPr id="5" name="Object 4">
                        <a:extLst>
                          <a:ext uri="{FF2B5EF4-FFF2-40B4-BE49-F238E27FC236}">
                            <a16:creationId xmlns:a16="http://schemas.microsoft.com/office/drawing/2014/main" id="{B7989778-E498-7CD9-DC93-51AAD9E66F21}"/>
                          </a:ext>
                        </a:extLst>
                      </p:cNvPr>
                      <p:cNvPicPr/>
                      <p:nvPr/>
                    </p:nvPicPr>
                    <p:blipFill>
                      <a:blip r:embed="rId4"/>
                      <a:stretch>
                        <a:fillRect/>
                      </a:stretch>
                    </p:blipFill>
                    <p:spPr>
                      <a:xfrm>
                        <a:off x="1766888" y="4343400"/>
                        <a:ext cx="3322637" cy="457200"/>
                      </a:xfrm>
                      <a:prstGeom prst="rect">
                        <a:avLst/>
                      </a:prstGeom>
                    </p:spPr>
                  </p:pic>
                </p:oleObj>
              </mc:Fallback>
            </mc:AlternateContent>
          </a:graphicData>
        </a:graphic>
      </p:graphicFrame>
    </p:spTree>
    <p:extLst>
      <p:ext uri="{BB962C8B-B14F-4D97-AF65-F5344CB8AC3E}">
        <p14:creationId xmlns:p14="http://schemas.microsoft.com/office/powerpoint/2010/main" val="4118773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74AB39-003F-44BD-8A1B-82F58CAC295D}" type="slidenum">
              <a:rPr lang="en-US" smtClean="0"/>
              <a:t>7</a:t>
            </a:fld>
            <a:endParaRPr lang="en-US"/>
          </a:p>
        </p:txBody>
      </p:sp>
      <p:graphicFrame>
        <p:nvGraphicFramePr>
          <p:cNvPr id="5" name="Object 4">
            <a:extLst>
              <a:ext uri="{FF2B5EF4-FFF2-40B4-BE49-F238E27FC236}">
                <a16:creationId xmlns:a16="http://schemas.microsoft.com/office/drawing/2014/main" id="{B7989778-E498-7CD9-DC93-51AAD9E66F21}"/>
              </a:ext>
            </a:extLst>
          </p:cNvPr>
          <p:cNvGraphicFramePr>
            <a:graphicFrameLocks noChangeAspect="1"/>
          </p:cNvGraphicFramePr>
          <p:nvPr>
            <p:extLst>
              <p:ext uri="{D42A27DB-BD31-4B8C-83A1-F6EECF244321}">
                <p14:modId xmlns:p14="http://schemas.microsoft.com/office/powerpoint/2010/main" val="4202572778"/>
              </p:ext>
            </p:extLst>
          </p:nvPr>
        </p:nvGraphicFramePr>
        <p:xfrm>
          <a:off x="1766888" y="4343400"/>
          <a:ext cx="3322637" cy="457200"/>
        </p:xfrm>
        <a:graphic>
          <a:graphicData uri="http://schemas.openxmlformats.org/presentationml/2006/ole">
            <mc:AlternateContent xmlns:mc="http://schemas.openxmlformats.org/markup-compatibility/2006">
              <mc:Choice xmlns:v="urn:schemas-microsoft-com:vml" Requires="v">
                <p:oleObj name="Equation" r:id="rId3" imgW="3322701" imgH="457855" progId="Equation.DSMT4">
                  <p:embed/>
                </p:oleObj>
              </mc:Choice>
              <mc:Fallback>
                <p:oleObj name="Equation" r:id="rId3" imgW="3322701" imgH="457855" progId="Equation.DSMT4">
                  <p:embed/>
                  <p:pic>
                    <p:nvPicPr>
                      <p:cNvPr id="5" name="Object 4">
                        <a:extLst>
                          <a:ext uri="{FF2B5EF4-FFF2-40B4-BE49-F238E27FC236}">
                            <a16:creationId xmlns:a16="http://schemas.microsoft.com/office/drawing/2014/main" id="{B7989778-E498-7CD9-DC93-51AAD9E66F21}"/>
                          </a:ext>
                        </a:extLst>
                      </p:cNvPr>
                      <p:cNvPicPr/>
                      <p:nvPr/>
                    </p:nvPicPr>
                    <p:blipFill>
                      <a:blip r:embed="rId4"/>
                      <a:stretch>
                        <a:fillRect/>
                      </a:stretch>
                    </p:blipFill>
                    <p:spPr>
                      <a:xfrm>
                        <a:off x="1766888" y="4343400"/>
                        <a:ext cx="3322637" cy="457200"/>
                      </a:xfrm>
                      <a:prstGeom prst="rect">
                        <a:avLst/>
                      </a:prstGeom>
                    </p:spPr>
                  </p:pic>
                </p:oleObj>
              </mc:Fallback>
            </mc:AlternateContent>
          </a:graphicData>
        </a:graphic>
      </p:graphicFrame>
    </p:spTree>
    <p:extLst>
      <p:ext uri="{BB962C8B-B14F-4D97-AF65-F5344CB8AC3E}">
        <p14:creationId xmlns:p14="http://schemas.microsoft.com/office/powerpoint/2010/main" val="3270937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4C98E-206F-423C-ABEA-5FDCB726534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57DD46D-8A56-446A-B036-3A661547DB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EA576FE-4348-4872-B1E4-50CC3C8196F3}"/>
              </a:ext>
            </a:extLst>
          </p:cNvPr>
          <p:cNvSpPr>
            <a:spLocks noGrp="1"/>
          </p:cNvSpPr>
          <p:nvPr>
            <p:ph type="dt" sz="half" idx="10"/>
          </p:nvPr>
        </p:nvSpPr>
        <p:spPr/>
        <p:txBody>
          <a:bodyPr/>
          <a:lstStyle/>
          <a:p>
            <a:fld id="{D277415A-DC8C-4C7A-82A5-F9D0162EFFF9}" type="datetimeFigureOut">
              <a:rPr lang="en-US" smtClean="0"/>
              <a:t>6/21/2023</a:t>
            </a:fld>
            <a:endParaRPr lang="en-US"/>
          </a:p>
        </p:txBody>
      </p:sp>
      <p:sp>
        <p:nvSpPr>
          <p:cNvPr id="5" name="Footer Placeholder 4">
            <a:extLst>
              <a:ext uri="{FF2B5EF4-FFF2-40B4-BE49-F238E27FC236}">
                <a16:creationId xmlns:a16="http://schemas.microsoft.com/office/drawing/2014/main" id="{BDE042B6-47C7-483B-8DD2-DD0E0AFA42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C55619-7DF8-41F0-91BD-D032E85016C5}"/>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61940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8E34F-944C-4325-AA8E-FC440B95CA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870F13A-919B-40DE-B291-EC320C22202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0CCD95-48B3-4EF1-A554-CCA7D82B1A85}"/>
              </a:ext>
            </a:extLst>
          </p:cNvPr>
          <p:cNvSpPr>
            <a:spLocks noGrp="1"/>
          </p:cNvSpPr>
          <p:nvPr>
            <p:ph type="dt" sz="half" idx="10"/>
          </p:nvPr>
        </p:nvSpPr>
        <p:spPr/>
        <p:txBody>
          <a:bodyPr/>
          <a:lstStyle/>
          <a:p>
            <a:fld id="{D277415A-DC8C-4C7A-82A5-F9D0162EFFF9}" type="datetimeFigureOut">
              <a:rPr lang="en-US" smtClean="0"/>
              <a:t>6/21/2023</a:t>
            </a:fld>
            <a:endParaRPr lang="en-US"/>
          </a:p>
        </p:txBody>
      </p:sp>
      <p:sp>
        <p:nvSpPr>
          <p:cNvPr id="5" name="Footer Placeholder 4">
            <a:extLst>
              <a:ext uri="{FF2B5EF4-FFF2-40B4-BE49-F238E27FC236}">
                <a16:creationId xmlns:a16="http://schemas.microsoft.com/office/drawing/2014/main" id="{5E741094-4C50-4742-A020-6C0513A2C9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E5AB1A-F75C-48B0-B481-EEA4D7FE03A8}"/>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191570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FF9822-7278-4005-81C2-4C0AA0846F4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EC356F-CEB5-46C3-8448-68023A5C94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188987-5E88-4DED-BA3D-5A61A1451A03}"/>
              </a:ext>
            </a:extLst>
          </p:cNvPr>
          <p:cNvSpPr>
            <a:spLocks noGrp="1"/>
          </p:cNvSpPr>
          <p:nvPr>
            <p:ph type="dt" sz="half" idx="10"/>
          </p:nvPr>
        </p:nvSpPr>
        <p:spPr/>
        <p:txBody>
          <a:bodyPr/>
          <a:lstStyle/>
          <a:p>
            <a:fld id="{D277415A-DC8C-4C7A-82A5-F9D0162EFFF9}" type="datetimeFigureOut">
              <a:rPr lang="en-US" smtClean="0"/>
              <a:t>6/21/2023</a:t>
            </a:fld>
            <a:endParaRPr lang="en-US"/>
          </a:p>
        </p:txBody>
      </p:sp>
      <p:sp>
        <p:nvSpPr>
          <p:cNvPr id="5" name="Footer Placeholder 4">
            <a:extLst>
              <a:ext uri="{FF2B5EF4-FFF2-40B4-BE49-F238E27FC236}">
                <a16:creationId xmlns:a16="http://schemas.microsoft.com/office/drawing/2014/main" id="{89BE7E61-CFE3-4ACB-AE9B-2B9BA7989E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F0A260-421A-4D6B-99CE-EF6A18DE3D65}"/>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3995311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E22C4-E8A8-463F-9963-2D4743DC583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083E365-D3DD-489C-8B2B-DD55B469AC4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A1E4CA-276B-426E-950C-3F549307543D}"/>
              </a:ext>
            </a:extLst>
          </p:cNvPr>
          <p:cNvSpPr>
            <a:spLocks noGrp="1"/>
          </p:cNvSpPr>
          <p:nvPr>
            <p:ph type="dt" sz="half" idx="10"/>
          </p:nvPr>
        </p:nvSpPr>
        <p:spPr/>
        <p:txBody>
          <a:bodyPr/>
          <a:lstStyle/>
          <a:p>
            <a:fld id="{D277415A-DC8C-4C7A-82A5-F9D0162EFFF9}" type="datetimeFigureOut">
              <a:rPr lang="en-US" smtClean="0"/>
              <a:t>6/21/2023</a:t>
            </a:fld>
            <a:endParaRPr lang="en-US"/>
          </a:p>
        </p:txBody>
      </p:sp>
      <p:sp>
        <p:nvSpPr>
          <p:cNvPr id="5" name="Footer Placeholder 4">
            <a:extLst>
              <a:ext uri="{FF2B5EF4-FFF2-40B4-BE49-F238E27FC236}">
                <a16:creationId xmlns:a16="http://schemas.microsoft.com/office/drawing/2014/main" id="{53685C88-8B26-4724-A386-B707820AE5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D1FA5F-96CC-4992-821B-8BFE6DEA9C49}"/>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39438145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AF7E5-D9A8-41E5-8837-B38F1305C6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1BCB88F-71F5-44AF-B39A-7C614B874C2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DE7B34A-B867-48F8-A78B-A29CDB623CD9}"/>
              </a:ext>
            </a:extLst>
          </p:cNvPr>
          <p:cNvSpPr>
            <a:spLocks noGrp="1"/>
          </p:cNvSpPr>
          <p:nvPr>
            <p:ph type="dt" sz="half" idx="10"/>
          </p:nvPr>
        </p:nvSpPr>
        <p:spPr/>
        <p:txBody>
          <a:bodyPr/>
          <a:lstStyle/>
          <a:p>
            <a:fld id="{D277415A-DC8C-4C7A-82A5-F9D0162EFFF9}" type="datetimeFigureOut">
              <a:rPr lang="en-US" smtClean="0"/>
              <a:t>6/21/2023</a:t>
            </a:fld>
            <a:endParaRPr lang="en-US"/>
          </a:p>
        </p:txBody>
      </p:sp>
      <p:sp>
        <p:nvSpPr>
          <p:cNvPr id="5" name="Footer Placeholder 4">
            <a:extLst>
              <a:ext uri="{FF2B5EF4-FFF2-40B4-BE49-F238E27FC236}">
                <a16:creationId xmlns:a16="http://schemas.microsoft.com/office/drawing/2014/main" id="{D1B40A9E-F324-45AF-81BC-12467BD14C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859F2D-37FC-4F15-BC6F-608469DBDD81}"/>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3751199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36A86-8C1A-4C47-8C6D-85F59F3FA2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64BBDAF-5032-403D-BFB1-CB50B2EAE67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36B9864-81A8-4EA7-8536-D1C1397FA07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FD542E6-D7C9-47A9-B4D4-849E32E5E7E6}"/>
              </a:ext>
            </a:extLst>
          </p:cNvPr>
          <p:cNvSpPr>
            <a:spLocks noGrp="1"/>
          </p:cNvSpPr>
          <p:nvPr>
            <p:ph type="dt" sz="half" idx="10"/>
          </p:nvPr>
        </p:nvSpPr>
        <p:spPr/>
        <p:txBody>
          <a:bodyPr/>
          <a:lstStyle/>
          <a:p>
            <a:fld id="{D277415A-DC8C-4C7A-82A5-F9D0162EFFF9}" type="datetimeFigureOut">
              <a:rPr lang="en-US" smtClean="0"/>
              <a:t>6/21/2023</a:t>
            </a:fld>
            <a:endParaRPr lang="en-US"/>
          </a:p>
        </p:txBody>
      </p:sp>
      <p:sp>
        <p:nvSpPr>
          <p:cNvPr id="6" name="Footer Placeholder 5">
            <a:extLst>
              <a:ext uri="{FF2B5EF4-FFF2-40B4-BE49-F238E27FC236}">
                <a16:creationId xmlns:a16="http://schemas.microsoft.com/office/drawing/2014/main" id="{ECD7CB58-C8A8-474E-8C30-893B431137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0533D3-F8DB-4739-B411-50735D751C6B}"/>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2255897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5F180-5F04-4765-9010-4E35C34F3D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521429-FA2D-4F91-9E7B-83D2E388F0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53A316-90C5-40ED-B9FF-8BC627B879B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9DAB4B-A162-44C0-B84A-F2D9CC3CAC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4FD2733-CE6C-4B4E-8AE4-5DD1B716F47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A8B2682-9887-4AA2-8159-F775425185A9}"/>
              </a:ext>
            </a:extLst>
          </p:cNvPr>
          <p:cNvSpPr>
            <a:spLocks noGrp="1"/>
          </p:cNvSpPr>
          <p:nvPr>
            <p:ph type="dt" sz="half" idx="10"/>
          </p:nvPr>
        </p:nvSpPr>
        <p:spPr/>
        <p:txBody>
          <a:bodyPr/>
          <a:lstStyle/>
          <a:p>
            <a:fld id="{D277415A-DC8C-4C7A-82A5-F9D0162EFFF9}" type="datetimeFigureOut">
              <a:rPr lang="en-US" smtClean="0"/>
              <a:t>6/21/2023</a:t>
            </a:fld>
            <a:endParaRPr lang="en-US"/>
          </a:p>
        </p:txBody>
      </p:sp>
      <p:sp>
        <p:nvSpPr>
          <p:cNvPr id="8" name="Footer Placeholder 7">
            <a:extLst>
              <a:ext uri="{FF2B5EF4-FFF2-40B4-BE49-F238E27FC236}">
                <a16:creationId xmlns:a16="http://schemas.microsoft.com/office/drawing/2014/main" id="{731ED113-53F3-4752-8604-06165CBBEA0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C417BC9-24A9-4487-9BA9-283E0873817D}"/>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2208127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6F7D1-79DE-4902-A508-A9BE0B08F2C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621CEFC-AC1E-46A3-B901-EA7D956B8AF1}"/>
              </a:ext>
            </a:extLst>
          </p:cNvPr>
          <p:cNvSpPr>
            <a:spLocks noGrp="1"/>
          </p:cNvSpPr>
          <p:nvPr>
            <p:ph type="dt" sz="half" idx="10"/>
          </p:nvPr>
        </p:nvSpPr>
        <p:spPr/>
        <p:txBody>
          <a:bodyPr/>
          <a:lstStyle/>
          <a:p>
            <a:fld id="{D277415A-DC8C-4C7A-82A5-F9D0162EFFF9}" type="datetimeFigureOut">
              <a:rPr lang="en-US" smtClean="0"/>
              <a:t>6/21/2023</a:t>
            </a:fld>
            <a:endParaRPr lang="en-US"/>
          </a:p>
        </p:txBody>
      </p:sp>
      <p:sp>
        <p:nvSpPr>
          <p:cNvPr id="4" name="Footer Placeholder 3">
            <a:extLst>
              <a:ext uri="{FF2B5EF4-FFF2-40B4-BE49-F238E27FC236}">
                <a16:creationId xmlns:a16="http://schemas.microsoft.com/office/drawing/2014/main" id="{0D49C11E-4480-4C8D-BF43-0115CDA1B8D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6FF04FD-1110-431E-9EAD-FA9690348784}"/>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867787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31F53C-C5BF-4A82-9BEE-B46FD82BEEBA}"/>
              </a:ext>
            </a:extLst>
          </p:cNvPr>
          <p:cNvSpPr>
            <a:spLocks noGrp="1"/>
          </p:cNvSpPr>
          <p:nvPr>
            <p:ph type="dt" sz="half" idx="10"/>
          </p:nvPr>
        </p:nvSpPr>
        <p:spPr/>
        <p:txBody>
          <a:bodyPr/>
          <a:lstStyle/>
          <a:p>
            <a:fld id="{D277415A-DC8C-4C7A-82A5-F9D0162EFFF9}" type="datetimeFigureOut">
              <a:rPr lang="en-US" smtClean="0"/>
              <a:t>6/21/2023</a:t>
            </a:fld>
            <a:endParaRPr lang="en-US"/>
          </a:p>
        </p:txBody>
      </p:sp>
      <p:sp>
        <p:nvSpPr>
          <p:cNvPr id="3" name="Footer Placeholder 2">
            <a:extLst>
              <a:ext uri="{FF2B5EF4-FFF2-40B4-BE49-F238E27FC236}">
                <a16:creationId xmlns:a16="http://schemas.microsoft.com/office/drawing/2014/main" id="{689984CF-8423-42A2-98BD-BB106A3F656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B68B08B-0648-415E-905C-B20D590515A9}"/>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918337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1BC7A-3347-4084-B59E-DB87B1D0D2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776F44D-5BFB-4100-A457-3809D0387A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AE5EC50-12BE-4E5C-898E-F1B99C7E65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1C1604-C7A0-41AB-8848-0755B9547895}"/>
              </a:ext>
            </a:extLst>
          </p:cNvPr>
          <p:cNvSpPr>
            <a:spLocks noGrp="1"/>
          </p:cNvSpPr>
          <p:nvPr>
            <p:ph type="dt" sz="half" idx="10"/>
          </p:nvPr>
        </p:nvSpPr>
        <p:spPr/>
        <p:txBody>
          <a:bodyPr/>
          <a:lstStyle/>
          <a:p>
            <a:fld id="{D277415A-DC8C-4C7A-82A5-F9D0162EFFF9}" type="datetimeFigureOut">
              <a:rPr lang="en-US" smtClean="0"/>
              <a:t>6/21/2023</a:t>
            </a:fld>
            <a:endParaRPr lang="en-US"/>
          </a:p>
        </p:txBody>
      </p:sp>
      <p:sp>
        <p:nvSpPr>
          <p:cNvPr id="6" name="Footer Placeholder 5">
            <a:extLst>
              <a:ext uri="{FF2B5EF4-FFF2-40B4-BE49-F238E27FC236}">
                <a16:creationId xmlns:a16="http://schemas.microsoft.com/office/drawing/2014/main" id="{2EC11D73-7ACB-46A4-B0F2-5FC62BC580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67764D-7F4F-4586-91E7-BC6C1DE4B70F}"/>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68029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D7D86-24E1-4AFC-9399-BE4B949A1F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191DF83-77A5-4B60-92E7-90F2A74D81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186B898-8CBC-4B23-BFE8-DEADE8E43F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571455-BC7F-48D1-8E7F-8B76E24A9267}"/>
              </a:ext>
            </a:extLst>
          </p:cNvPr>
          <p:cNvSpPr>
            <a:spLocks noGrp="1"/>
          </p:cNvSpPr>
          <p:nvPr>
            <p:ph type="dt" sz="half" idx="10"/>
          </p:nvPr>
        </p:nvSpPr>
        <p:spPr/>
        <p:txBody>
          <a:bodyPr/>
          <a:lstStyle/>
          <a:p>
            <a:fld id="{D277415A-DC8C-4C7A-82A5-F9D0162EFFF9}" type="datetimeFigureOut">
              <a:rPr lang="en-US" smtClean="0"/>
              <a:t>6/21/2023</a:t>
            </a:fld>
            <a:endParaRPr lang="en-US"/>
          </a:p>
        </p:txBody>
      </p:sp>
      <p:sp>
        <p:nvSpPr>
          <p:cNvPr id="6" name="Footer Placeholder 5">
            <a:extLst>
              <a:ext uri="{FF2B5EF4-FFF2-40B4-BE49-F238E27FC236}">
                <a16:creationId xmlns:a16="http://schemas.microsoft.com/office/drawing/2014/main" id="{0F9801C8-BEA4-4AC6-BECF-091FB568CA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4F1B16A-235E-4270-AC59-26B2EF66B25F}"/>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2256974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F2C7FF-0452-496E-B2E6-1063AF3997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D3AFD01-F043-45B6-A065-E8384E1BCE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CD8161-C953-4ECB-8009-0F7050E12A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77415A-DC8C-4C7A-82A5-F9D0162EFFF9}" type="datetimeFigureOut">
              <a:rPr lang="en-US" smtClean="0"/>
              <a:t>6/21/2023</a:t>
            </a:fld>
            <a:endParaRPr lang="en-US"/>
          </a:p>
        </p:txBody>
      </p:sp>
      <p:sp>
        <p:nvSpPr>
          <p:cNvPr id="5" name="Footer Placeholder 4">
            <a:extLst>
              <a:ext uri="{FF2B5EF4-FFF2-40B4-BE49-F238E27FC236}">
                <a16:creationId xmlns:a16="http://schemas.microsoft.com/office/drawing/2014/main" id="{AACE82D0-A7CE-4B13-A807-67F200AC41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4FA8DE-12EF-46D2-B8BC-266BD618CA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44EA9F-5F9C-49C9-9356-DFD16D7F32DA}" type="slidenum">
              <a:rPr lang="en-US" smtClean="0"/>
              <a:t>‹#›</a:t>
            </a:fld>
            <a:endParaRPr lang="en-US"/>
          </a:p>
        </p:txBody>
      </p:sp>
    </p:spTree>
    <p:extLst>
      <p:ext uri="{BB962C8B-B14F-4D97-AF65-F5344CB8AC3E}">
        <p14:creationId xmlns:p14="http://schemas.microsoft.com/office/powerpoint/2010/main" val="1244330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9.bin"/><Relationship Id="rId7" Type="http://schemas.openxmlformats.org/officeDocument/2006/relationships/image" Target="../media/image34.png"/><Relationship Id="rId2" Type="http://schemas.openxmlformats.org/officeDocument/2006/relationships/image" Target="../media/image31.png"/><Relationship Id="rId1" Type="http://schemas.openxmlformats.org/officeDocument/2006/relationships/slideLayout" Target="../slideLayouts/slideLayout1.xml"/><Relationship Id="rId6" Type="http://schemas.openxmlformats.org/officeDocument/2006/relationships/image" Target="../media/image33.emf"/><Relationship Id="rId5" Type="http://schemas.openxmlformats.org/officeDocument/2006/relationships/oleObject" Target="../embeddings/oleObject30.bin"/><Relationship Id="rId4" Type="http://schemas.openxmlformats.org/officeDocument/2006/relationships/image" Target="../media/image32.emf"/></Relationships>
</file>

<file path=ppt/slides/_rels/slide11.xml.rels><?xml version="1.0" encoding="UTF-8" standalone="yes"?>
<Relationships xmlns="http://schemas.openxmlformats.org/package/2006/relationships"><Relationship Id="rId8" Type="http://schemas.openxmlformats.org/officeDocument/2006/relationships/customXml" Target="../ink/ink2.xml"/><Relationship Id="rId3" Type="http://schemas.openxmlformats.org/officeDocument/2006/relationships/image" Target="../media/image35.emf"/><Relationship Id="rId7" Type="http://schemas.openxmlformats.org/officeDocument/2006/relationships/image" Target="../media/image37.wmf"/><Relationship Id="rId2" Type="http://schemas.openxmlformats.org/officeDocument/2006/relationships/oleObject" Target="../embeddings/oleObject31.bin"/><Relationship Id="rId1" Type="http://schemas.openxmlformats.org/officeDocument/2006/relationships/slideLayout" Target="../slideLayouts/slideLayout1.xml"/><Relationship Id="rId6" Type="http://schemas.openxmlformats.org/officeDocument/2006/relationships/oleObject" Target="../embeddings/oleObject33.bin"/><Relationship Id="rId11" Type="http://schemas.openxmlformats.org/officeDocument/2006/relationships/image" Target="../media/image38.wmf"/><Relationship Id="rId5" Type="http://schemas.openxmlformats.org/officeDocument/2006/relationships/image" Target="../media/image36.emf"/><Relationship Id="rId10" Type="http://schemas.openxmlformats.org/officeDocument/2006/relationships/oleObject" Target="../embeddings/oleObject34.bin"/><Relationship Id="rId4" Type="http://schemas.openxmlformats.org/officeDocument/2006/relationships/oleObject" Target="../embeddings/oleObject32.bin"/><Relationship Id="rId9" Type="http://schemas.openxmlformats.org/officeDocument/2006/relationships/image" Target="../media/image38.png"/></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37.bin"/><Relationship Id="rId3" Type="http://schemas.openxmlformats.org/officeDocument/2006/relationships/image" Target="../media/image39.wmf"/><Relationship Id="rId7" Type="http://schemas.openxmlformats.org/officeDocument/2006/relationships/image" Target="../media/image42.png"/><Relationship Id="rId2" Type="http://schemas.openxmlformats.org/officeDocument/2006/relationships/oleObject" Target="../embeddings/oleObject35.bin"/><Relationship Id="rId1" Type="http://schemas.openxmlformats.org/officeDocument/2006/relationships/slideLayout" Target="../slideLayouts/slideLayout1.xml"/><Relationship Id="rId6" Type="http://schemas.openxmlformats.org/officeDocument/2006/relationships/customXml" Target="../ink/ink3.xml"/><Relationship Id="rId11" Type="http://schemas.openxmlformats.org/officeDocument/2006/relationships/image" Target="../media/image42.emf"/><Relationship Id="rId5" Type="http://schemas.openxmlformats.org/officeDocument/2006/relationships/image" Target="../media/image40.wmf"/><Relationship Id="rId10" Type="http://schemas.openxmlformats.org/officeDocument/2006/relationships/oleObject" Target="../embeddings/oleObject38.bin"/><Relationship Id="rId4" Type="http://schemas.openxmlformats.org/officeDocument/2006/relationships/oleObject" Target="../embeddings/oleObject36.bin"/><Relationship Id="rId9" Type="http://schemas.openxmlformats.org/officeDocument/2006/relationships/image" Target="../media/image41.e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42.bin"/><Relationship Id="rId3" Type="http://schemas.openxmlformats.org/officeDocument/2006/relationships/image" Target="../media/image43.emf"/><Relationship Id="rId7" Type="http://schemas.openxmlformats.org/officeDocument/2006/relationships/image" Target="../media/image45.wmf"/><Relationship Id="rId2" Type="http://schemas.openxmlformats.org/officeDocument/2006/relationships/oleObject" Target="../embeddings/oleObject39.bin"/><Relationship Id="rId1" Type="http://schemas.openxmlformats.org/officeDocument/2006/relationships/slideLayout" Target="../slideLayouts/slideLayout1.xml"/><Relationship Id="rId6" Type="http://schemas.openxmlformats.org/officeDocument/2006/relationships/oleObject" Target="../embeddings/oleObject41.bin"/><Relationship Id="rId5" Type="http://schemas.openxmlformats.org/officeDocument/2006/relationships/image" Target="../media/image44.wmf"/><Relationship Id="rId4" Type="http://schemas.openxmlformats.org/officeDocument/2006/relationships/oleObject" Target="../embeddings/oleObject40.bin"/><Relationship Id="rId9" Type="http://schemas.openxmlformats.org/officeDocument/2006/relationships/image" Target="../media/image46.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46.bin"/><Relationship Id="rId3" Type="http://schemas.openxmlformats.org/officeDocument/2006/relationships/image" Target="../media/image43.emf"/><Relationship Id="rId7" Type="http://schemas.openxmlformats.org/officeDocument/2006/relationships/image" Target="../media/image45.wmf"/><Relationship Id="rId2" Type="http://schemas.openxmlformats.org/officeDocument/2006/relationships/oleObject" Target="../embeddings/oleObject43.bin"/><Relationship Id="rId1" Type="http://schemas.openxmlformats.org/officeDocument/2006/relationships/slideLayout" Target="../slideLayouts/slideLayout1.xml"/><Relationship Id="rId6" Type="http://schemas.openxmlformats.org/officeDocument/2006/relationships/oleObject" Target="../embeddings/oleObject45.bin"/><Relationship Id="rId11" Type="http://schemas.openxmlformats.org/officeDocument/2006/relationships/image" Target="../media/image47.emf"/><Relationship Id="rId5" Type="http://schemas.openxmlformats.org/officeDocument/2006/relationships/image" Target="../media/image44.wmf"/><Relationship Id="rId10" Type="http://schemas.openxmlformats.org/officeDocument/2006/relationships/oleObject" Target="../embeddings/oleObject47.bin"/><Relationship Id="rId4" Type="http://schemas.openxmlformats.org/officeDocument/2006/relationships/oleObject" Target="../embeddings/oleObject44.bin"/><Relationship Id="rId9" Type="http://schemas.openxmlformats.org/officeDocument/2006/relationships/image" Target="../media/image46.w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51.bin"/><Relationship Id="rId13" Type="http://schemas.openxmlformats.org/officeDocument/2006/relationships/image" Target="../media/image53.emf"/><Relationship Id="rId3" Type="http://schemas.openxmlformats.org/officeDocument/2006/relationships/image" Target="../media/image48.emf"/><Relationship Id="rId7" Type="http://schemas.openxmlformats.org/officeDocument/2006/relationships/image" Target="../media/image50.emf"/><Relationship Id="rId12" Type="http://schemas.openxmlformats.org/officeDocument/2006/relationships/oleObject" Target="../embeddings/oleObject53.bin"/><Relationship Id="rId2" Type="http://schemas.openxmlformats.org/officeDocument/2006/relationships/oleObject" Target="../embeddings/oleObject48.bin"/><Relationship Id="rId1" Type="http://schemas.openxmlformats.org/officeDocument/2006/relationships/slideLayout" Target="../slideLayouts/slideLayout1.xml"/><Relationship Id="rId6" Type="http://schemas.openxmlformats.org/officeDocument/2006/relationships/oleObject" Target="../embeddings/oleObject50.bin"/><Relationship Id="rId11" Type="http://schemas.openxmlformats.org/officeDocument/2006/relationships/image" Target="../media/image52.emf"/><Relationship Id="rId5" Type="http://schemas.openxmlformats.org/officeDocument/2006/relationships/image" Target="../media/image49.emf"/><Relationship Id="rId10" Type="http://schemas.openxmlformats.org/officeDocument/2006/relationships/oleObject" Target="../embeddings/oleObject52.bin"/><Relationship Id="rId4" Type="http://schemas.openxmlformats.org/officeDocument/2006/relationships/oleObject" Target="../embeddings/oleObject49.bin"/><Relationship Id="rId9" Type="http://schemas.openxmlformats.org/officeDocument/2006/relationships/image" Target="../media/image51.emf"/></Relationships>
</file>

<file path=ppt/slides/_rels/slide16.xml.rels><?xml version="1.0" encoding="UTF-8" standalone="yes"?>
<Relationships xmlns="http://schemas.openxmlformats.org/package/2006/relationships"><Relationship Id="rId3" Type="http://schemas.openxmlformats.org/officeDocument/2006/relationships/image" Target="../media/image48.emf"/><Relationship Id="rId7" Type="http://schemas.openxmlformats.org/officeDocument/2006/relationships/image" Target="../media/image55.wmf"/><Relationship Id="rId2" Type="http://schemas.openxmlformats.org/officeDocument/2006/relationships/oleObject" Target="../embeddings/oleObject48.bin"/><Relationship Id="rId1" Type="http://schemas.openxmlformats.org/officeDocument/2006/relationships/slideLayout" Target="../slideLayouts/slideLayout1.xml"/><Relationship Id="rId6" Type="http://schemas.openxmlformats.org/officeDocument/2006/relationships/oleObject" Target="../embeddings/oleObject55.bin"/><Relationship Id="rId5" Type="http://schemas.openxmlformats.org/officeDocument/2006/relationships/image" Target="../media/image54.emf"/><Relationship Id="rId4" Type="http://schemas.openxmlformats.org/officeDocument/2006/relationships/oleObject" Target="../embeddings/oleObject54.bin"/></Relationships>
</file>

<file path=ppt/slides/_rels/slide17.xml.rels><?xml version="1.0" encoding="UTF-8" standalone="yes"?>
<Relationships xmlns="http://schemas.openxmlformats.org/package/2006/relationships"><Relationship Id="rId3" Type="http://schemas.openxmlformats.org/officeDocument/2006/relationships/image" Target="../media/image56.wmf"/><Relationship Id="rId7" Type="http://schemas.openxmlformats.org/officeDocument/2006/relationships/image" Target="../media/image58.emf"/><Relationship Id="rId2" Type="http://schemas.openxmlformats.org/officeDocument/2006/relationships/oleObject" Target="../embeddings/oleObject56.bin"/><Relationship Id="rId1" Type="http://schemas.openxmlformats.org/officeDocument/2006/relationships/slideLayout" Target="../slideLayouts/slideLayout1.xml"/><Relationship Id="rId6" Type="http://schemas.openxmlformats.org/officeDocument/2006/relationships/oleObject" Target="../embeddings/oleObject58.bin"/><Relationship Id="rId5" Type="http://schemas.openxmlformats.org/officeDocument/2006/relationships/image" Target="../media/image57.wmf"/><Relationship Id="rId4" Type="http://schemas.openxmlformats.org/officeDocument/2006/relationships/oleObject" Target="../embeddings/oleObject57.bin"/></Relationships>
</file>

<file path=ppt/slides/_rels/slide18.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oleObject" Target="../embeddings/oleObject59.bin"/><Relationship Id="rId1" Type="http://schemas.openxmlformats.org/officeDocument/2006/relationships/slideLayout" Target="../slideLayouts/slideLayout1.xml"/><Relationship Id="rId5" Type="http://schemas.openxmlformats.org/officeDocument/2006/relationships/image" Target="../media/image60.emf"/><Relationship Id="rId4" Type="http://schemas.openxmlformats.org/officeDocument/2006/relationships/oleObject" Target="../embeddings/oleObject60.bin"/></Relationships>
</file>

<file path=ppt/slides/_rels/slide19.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oleObject" Target="../embeddings/oleObject61.bin"/><Relationship Id="rId1" Type="http://schemas.openxmlformats.org/officeDocument/2006/relationships/slideLayout" Target="../slideLayouts/slideLayout1.xml"/><Relationship Id="rId6" Type="http://schemas.openxmlformats.org/officeDocument/2006/relationships/image" Target="../media/image63.png"/><Relationship Id="rId5" Type="http://schemas.openxmlformats.org/officeDocument/2006/relationships/image" Target="../media/image62.wmf"/><Relationship Id="rId4" Type="http://schemas.openxmlformats.org/officeDocument/2006/relationships/oleObject" Target="../embeddings/oleObject62.bin"/></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4.emf"/><Relationship Id="rId7" Type="http://schemas.openxmlformats.org/officeDocument/2006/relationships/image" Target="../media/image6.wmf"/><Relationship Id="rId2" Type="http://schemas.openxmlformats.org/officeDocument/2006/relationships/oleObject" Target="../embeddings/oleObject3.bin"/><Relationship Id="rId1" Type="http://schemas.openxmlformats.org/officeDocument/2006/relationships/slideLayout" Target="../slideLayouts/slideLayout1.xml"/><Relationship Id="rId6" Type="http://schemas.openxmlformats.org/officeDocument/2006/relationships/oleObject" Target="../embeddings/oleObject5.bin"/><Relationship Id="rId5" Type="http://schemas.openxmlformats.org/officeDocument/2006/relationships/image" Target="../media/image5.wmf"/><Relationship Id="rId4" Type="http://schemas.openxmlformats.org/officeDocument/2006/relationships/oleObject" Target="../embeddings/oleObject4.bin"/><Relationship Id="rId9" Type="http://schemas.openxmlformats.org/officeDocument/2006/relationships/image" Target="../media/image7.wmf"/></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66.bin"/><Relationship Id="rId3" Type="http://schemas.openxmlformats.org/officeDocument/2006/relationships/image" Target="../media/image64.emf"/><Relationship Id="rId7" Type="http://schemas.openxmlformats.org/officeDocument/2006/relationships/image" Target="../media/image66.emf"/><Relationship Id="rId2" Type="http://schemas.openxmlformats.org/officeDocument/2006/relationships/oleObject" Target="../embeddings/oleObject63.bin"/><Relationship Id="rId1" Type="http://schemas.openxmlformats.org/officeDocument/2006/relationships/slideLayout" Target="../slideLayouts/slideLayout1.xml"/><Relationship Id="rId6" Type="http://schemas.openxmlformats.org/officeDocument/2006/relationships/oleObject" Target="../embeddings/oleObject65.bin"/><Relationship Id="rId5" Type="http://schemas.openxmlformats.org/officeDocument/2006/relationships/image" Target="../media/image65.emf"/><Relationship Id="rId10" Type="http://schemas.openxmlformats.org/officeDocument/2006/relationships/image" Target="../media/image68.png"/><Relationship Id="rId4" Type="http://schemas.openxmlformats.org/officeDocument/2006/relationships/oleObject" Target="../embeddings/oleObject64.bin"/><Relationship Id="rId9" Type="http://schemas.openxmlformats.org/officeDocument/2006/relationships/image" Target="../media/image67.wmf"/></Relationships>
</file>

<file path=ppt/slides/_rels/slide21.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1.wmf"/><Relationship Id="rId2" Type="http://schemas.openxmlformats.org/officeDocument/2006/relationships/oleObject" Target="../embeddings/oleObject67.bin"/><Relationship Id="rId1" Type="http://schemas.openxmlformats.org/officeDocument/2006/relationships/slideLayout" Target="../slideLayouts/slideLayout1.xml"/><Relationship Id="rId6" Type="http://schemas.openxmlformats.org/officeDocument/2006/relationships/oleObject" Target="../embeddings/oleObject69.bin"/><Relationship Id="rId5" Type="http://schemas.openxmlformats.org/officeDocument/2006/relationships/image" Target="../media/image70.png"/><Relationship Id="rId4" Type="http://schemas.openxmlformats.org/officeDocument/2006/relationships/oleObject" Target="../embeddings/oleObject68.bin"/></Relationships>
</file>

<file path=ppt/slides/_rels/slide22.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oleObject" Target="../embeddings/oleObject70.bin"/><Relationship Id="rId1" Type="http://schemas.openxmlformats.org/officeDocument/2006/relationships/slideLayout" Target="../slideLayouts/slideLayout1.xml"/><Relationship Id="rId5" Type="http://schemas.openxmlformats.org/officeDocument/2006/relationships/image" Target="../media/image73.png"/><Relationship Id="rId4" Type="http://schemas.openxmlformats.org/officeDocument/2006/relationships/oleObject" Target="../embeddings/oleObject71.bin"/></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image" Target="../media/image10.emf"/><Relationship Id="rId2" Type="http://schemas.openxmlformats.org/officeDocument/2006/relationships/oleObject" Target="../embeddings/oleObject7.bin"/><Relationship Id="rId1" Type="http://schemas.openxmlformats.org/officeDocument/2006/relationships/slideLayout" Target="../slideLayouts/slideLayout1.xml"/><Relationship Id="rId6" Type="http://schemas.openxmlformats.org/officeDocument/2006/relationships/oleObject" Target="../embeddings/oleObject9.bin"/><Relationship Id="rId5" Type="http://schemas.openxmlformats.org/officeDocument/2006/relationships/image" Target="../media/image9.wmf"/><Relationship Id="rId4" Type="http://schemas.openxmlformats.org/officeDocument/2006/relationships/oleObject" Target="../embeddings/oleObject8.bin"/></Relationships>
</file>

<file path=ppt/slides/_rels/slide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oleObject" Target="../embeddings/oleObject10.bin"/><Relationship Id="rId1" Type="http://schemas.openxmlformats.org/officeDocument/2006/relationships/slideLayout" Target="../slideLayouts/slideLayout1.xml"/><Relationship Id="rId5" Type="http://schemas.openxmlformats.org/officeDocument/2006/relationships/image" Target="../media/image12.emf"/><Relationship Id="rId4" Type="http://schemas.openxmlformats.org/officeDocument/2006/relationships/oleObject" Target="../embeddings/oleObject11.bin"/></Relationships>
</file>

<file path=ppt/slides/_rels/slide5.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oleObject" Target="../embeddings/oleObject12.bin"/><Relationship Id="rId1" Type="http://schemas.openxmlformats.org/officeDocument/2006/relationships/slideLayout" Target="../slideLayouts/slideLayout1.xml"/><Relationship Id="rId5" Type="http://schemas.openxmlformats.org/officeDocument/2006/relationships/image" Target="../media/image14.emf"/><Relationship Id="rId4" Type="http://schemas.openxmlformats.org/officeDocument/2006/relationships/oleObject" Target="../embeddings/oleObject13.bin"/></Relationships>
</file>

<file path=ppt/slides/_rels/slide6.xml.rels><?xml version="1.0" encoding="UTF-8" standalone="yes"?>
<Relationships xmlns="http://schemas.openxmlformats.org/package/2006/relationships"><Relationship Id="rId8" Type="http://schemas.openxmlformats.org/officeDocument/2006/relationships/image" Target="../media/image17.emf"/><Relationship Id="rId13" Type="http://schemas.openxmlformats.org/officeDocument/2006/relationships/customXml" Target="../ink/ink1.xml"/><Relationship Id="rId3" Type="http://schemas.openxmlformats.org/officeDocument/2006/relationships/oleObject" Target="../embeddings/oleObject14.bin"/><Relationship Id="rId7" Type="http://schemas.openxmlformats.org/officeDocument/2006/relationships/oleObject" Target="../embeddings/oleObject16.bin"/><Relationship Id="rId12" Type="http://schemas.openxmlformats.org/officeDocument/2006/relationships/image" Target="../media/image19.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6.emf"/><Relationship Id="rId11" Type="http://schemas.openxmlformats.org/officeDocument/2006/relationships/oleObject" Target="../embeddings/oleObject18.bin"/><Relationship Id="rId5" Type="http://schemas.openxmlformats.org/officeDocument/2006/relationships/oleObject" Target="../embeddings/oleObject15.bin"/><Relationship Id="rId10" Type="http://schemas.openxmlformats.org/officeDocument/2006/relationships/image" Target="../media/image18.emf"/><Relationship Id="rId4" Type="http://schemas.openxmlformats.org/officeDocument/2006/relationships/image" Target="../media/image15.wmf"/><Relationship Id="rId9" Type="http://schemas.openxmlformats.org/officeDocument/2006/relationships/oleObject" Target="../embeddings/oleObject17.bin"/><Relationship Id="rId14" Type="http://schemas.openxmlformats.org/officeDocument/2006/relationships/image" Target="../media/image20.png"/></Relationships>
</file>

<file path=ppt/slides/_rels/slide7.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2.wmf"/><Relationship Id="rId5" Type="http://schemas.openxmlformats.org/officeDocument/2006/relationships/oleObject" Target="../embeddings/oleObject21.bin"/><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oleObject" Target="../embeddings/oleObject23.bin"/><Relationship Id="rId1" Type="http://schemas.openxmlformats.org/officeDocument/2006/relationships/slideLayout" Target="../slideLayouts/slideLayout1.xml"/><Relationship Id="rId5" Type="http://schemas.openxmlformats.org/officeDocument/2006/relationships/image" Target="../media/image25.emf"/><Relationship Id="rId4" Type="http://schemas.openxmlformats.org/officeDocument/2006/relationships/oleObject" Target="../embeddings/oleObject24.bin"/></Relationships>
</file>

<file path=ppt/slides/_rels/slide9.xml.rels><?xml version="1.0" encoding="UTF-8" standalone="yes"?>
<Relationships xmlns="http://schemas.openxmlformats.org/package/2006/relationships"><Relationship Id="rId8" Type="http://schemas.openxmlformats.org/officeDocument/2006/relationships/image" Target="../media/image29.emf"/><Relationship Id="rId3" Type="http://schemas.openxmlformats.org/officeDocument/2006/relationships/oleObject" Target="../embeddings/oleObject25.bin"/><Relationship Id="rId7" Type="http://schemas.openxmlformats.org/officeDocument/2006/relationships/oleObject" Target="../embeddings/oleObject27.bin"/><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28.wmf"/><Relationship Id="rId5" Type="http://schemas.openxmlformats.org/officeDocument/2006/relationships/oleObject" Target="../embeddings/oleObject26.bin"/><Relationship Id="rId10" Type="http://schemas.openxmlformats.org/officeDocument/2006/relationships/image" Target="../media/image30.emf"/><Relationship Id="rId4" Type="http://schemas.openxmlformats.org/officeDocument/2006/relationships/image" Target="../media/image27.emf"/><Relationship Id="rId9" Type="http://schemas.openxmlformats.org/officeDocument/2006/relationships/oleObject" Target="../embeddings/oleObject2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618150" y="89594"/>
            <a:ext cx="3624918" cy="612169"/>
          </a:xfrm>
        </p:spPr>
        <p:txBody>
          <a:bodyPr>
            <a:normAutofit/>
          </a:bodyPr>
          <a:lstStyle/>
          <a:p>
            <a:r>
              <a:rPr lang="en-US" sz="3200" b="1" u="sng">
                <a:latin typeface="+mn-lt"/>
              </a:rPr>
              <a:t>Interaction</a:t>
            </a:r>
            <a:endParaRPr lang="en-US" sz="4800" b="1" u="sng">
              <a:latin typeface="+mn-lt"/>
            </a:endParaRPr>
          </a:p>
        </p:txBody>
      </p:sp>
      <p:sp>
        <p:nvSpPr>
          <p:cNvPr id="3" name="Rectangle 174">
            <a:extLst>
              <a:ext uri="{FF2B5EF4-FFF2-40B4-BE49-F238E27FC236}">
                <a16:creationId xmlns:a16="http://schemas.microsoft.com/office/drawing/2014/main" id="{2C62063D-B871-4D23-B3D5-555C1EA0F2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E00D9F69-CD8C-389F-80AD-99F15F97396D}"/>
              </a:ext>
            </a:extLst>
          </p:cNvPr>
          <p:cNvSpPr txBox="1"/>
          <p:nvPr/>
        </p:nvSpPr>
        <p:spPr>
          <a:xfrm>
            <a:off x="354698" y="4483605"/>
            <a:ext cx="11257199" cy="830997"/>
          </a:xfrm>
          <a:prstGeom prst="rect">
            <a:avLst/>
          </a:prstGeom>
          <a:noFill/>
        </p:spPr>
        <p:txBody>
          <a:bodyPr wrap="square" rtlCol="0">
            <a:spAutoFit/>
          </a:bodyPr>
          <a:lstStyle/>
          <a:p>
            <a:r>
              <a:rPr lang="en-US" sz="1600"/>
              <a:t>As in metals, there is a coupling between mobile electrons and the ions they leave behind.  We generally model this potential as being centered at every lattice site, even though each lattice site wouldn’t contribute an electron to the conduction band at normal temperatures.  And given by a delta function V</a:t>
            </a:r>
            <a:r>
              <a:rPr lang="en-US" sz="1600" baseline="-25000"/>
              <a:t>ei</a:t>
            </a:r>
            <a:r>
              <a:rPr lang="en-US" sz="1600"/>
              <a:t>(r) = D</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(r).  As usual, only the longitudinal acoustic mode will couple to the electrons. </a:t>
            </a:r>
          </a:p>
        </p:txBody>
      </p:sp>
      <p:pic>
        <p:nvPicPr>
          <p:cNvPr id="5" name="Picture 4" descr="Chart, surface chart&#10;&#10;Description automatically generated">
            <a:extLst>
              <a:ext uri="{FF2B5EF4-FFF2-40B4-BE49-F238E27FC236}">
                <a16:creationId xmlns:a16="http://schemas.microsoft.com/office/drawing/2014/main" id="{E0184FFE-8FC6-06C6-5935-A24C9D06EF1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698" y="1835488"/>
            <a:ext cx="3086592" cy="2361968"/>
          </a:xfrm>
          <a:prstGeom prst="rect">
            <a:avLst/>
          </a:prstGeom>
          <a:noFill/>
          <a:ln>
            <a:noFill/>
          </a:ln>
        </p:spPr>
      </p:pic>
      <p:sp>
        <p:nvSpPr>
          <p:cNvPr id="8" name="TextBox 7">
            <a:extLst>
              <a:ext uri="{FF2B5EF4-FFF2-40B4-BE49-F238E27FC236}">
                <a16:creationId xmlns:a16="http://schemas.microsoft.com/office/drawing/2014/main" id="{A449028E-882B-39AC-8DF5-F046A6166E61}"/>
              </a:ext>
            </a:extLst>
          </p:cNvPr>
          <p:cNvSpPr txBox="1"/>
          <p:nvPr/>
        </p:nvSpPr>
        <p:spPr>
          <a:xfrm>
            <a:off x="354698" y="1147545"/>
            <a:ext cx="10382864" cy="584775"/>
          </a:xfrm>
          <a:prstGeom prst="rect">
            <a:avLst/>
          </a:prstGeom>
          <a:noFill/>
        </p:spPr>
        <p:txBody>
          <a:bodyPr wrap="square" rtlCol="0">
            <a:spAutoFit/>
          </a:bodyPr>
          <a:lstStyle/>
          <a:p>
            <a:r>
              <a:rPr lang="en-US" sz="1600"/>
              <a:t>We’ll write down the Hamiltonian for electrons and phonons in semiconductors.  First, the paucity of mobile electrons means that the acoustic phonon modes will have a finite minimum at k = 0.    </a:t>
            </a:r>
          </a:p>
        </p:txBody>
      </p:sp>
      <p:graphicFrame>
        <p:nvGraphicFramePr>
          <p:cNvPr id="9" name="Object 8">
            <a:extLst>
              <a:ext uri="{FF2B5EF4-FFF2-40B4-BE49-F238E27FC236}">
                <a16:creationId xmlns:a16="http://schemas.microsoft.com/office/drawing/2014/main" id="{18E7B680-15BA-5C52-7292-60FE3E5FCD77}"/>
              </a:ext>
            </a:extLst>
          </p:cNvPr>
          <p:cNvGraphicFramePr>
            <a:graphicFrameLocks noChangeAspect="1"/>
          </p:cNvGraphicFramePr>
          <p:nvPr>
            <p:extLst>
              <p:ext uri="{D42A27DB-BD31-4B8C-83A1-F6EECF244321}">
                <p14:modId xmlns:p14="http://schemas.microsoft.com/office/powerpoint/2010/main" val="2553530640"/>
              </p:ext>
            </p:extLst>
          </p:nvPr>
        </p:nvGraphicFramePr>
        <p:xfrm>
          <a:off x="3966340" y="2605886"/>
          <a:ext cx="3459480" cy="502076"/>
        </p:xfrm>
        <a:graphic>
          <a:graphicData uri="http://schemas.openxmlformats.org/presentationml/2006/ole">
            <mc:AlternateContent xmlns:mc="http://schemas.openxmlformats.org/markup-compatibility/2006">
              <mc:Choice xmlns:v="urn:schemas-microsoft-com:vml" Requires="v">
                <p:oleObj name="Equation" r:id="rId3" imgW="2494365" imgH="362319" progId="Equation.DSMT4">
                  <p:embed/>
                </p:oleObj>
              </mc:Choice>
              <mc:Fallback>
                <p:oleObj name="Equation" r:id="rId3" imgW="2494365" imgH="362319" progId="Equation.DSMT4">
                  <p:embed/>
                  <p:pic>
                    <p:nvPicPr>
                      <p:cNvPr id="0" name=""/>
                      <p:cNvPicPr/>
                      <p:nvPr/>
                    </p:nvPicPr>
                    <p:blipFill>
                      <a:blip r:embed="rId4"/>
                      <a:stretch>
                        <a:fillRect/>
                      </a:stretch>
                    </p:blipFill>
                    <p:spPr>
                      <a:xfrm>
                        <a:off x="3966340" y="2605886"/>
                        <a:ext cx="3459480" cy="502076"/>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FC0720AC-F06D-312C-1D52-4B1ACCD33450}"/>
              </a:ext>
            </a:extLst>
          </p:cNvPr>
          <p:cNvGraphicFramePr>
            <a:graphicFrameLocks noChangeAspect="1"/>
          </p:cNvGraphicFramePr>
          <p:nvPr>
            <p:extLst>
              <p:ext uri="{D42A27DB-BD31-4B8C-83A1-F6EECF244321}">
                <p14:modId xmlns:p14="http://schemas.microsoft.com/office/powerpoint/2010/main" val="2925344899"/>
              </p:ext>
            </p:extLst>
          </p:nvPr>
        </p:nvGraphicFramePr>
        <p:xfrm>
          <a:off x="3923705" y="5555076"/>
          <a:ext cx="5888813" cy="660848"/>
        </p:xfrm>
        <a:graphic>
          <a:graphicData uri="http://schemas.openxmlformats.org/presentationml/2006/ole">
            <mc:AlternateContent xmlns:mc="http://schemas.openxmlformats.org/markup-compatibility/2006">
              <mc:Choice xmlns:v="urn:schemas-microsoft-com:vml" Requires="v">
                <p:oleObj name="Equation" r:id="rId5" imgW="4190760" imgH="469800" progId="Equation.DSMT4">
                  <p:embed/>
                </p:oleObj>
              </mc:Choice>
              <mc:Fallback>
                <p:oleObj name="Equation" r:id="rId5" imgW="4190760" imgH="469800" progId="Equation.DSMT4">
                  <p:embed/>
                  <p:pic>
                    <p:nvPicPr>
                      <p:cNvPr id="0" name=""/>
                      <p:cNvPicPr/>
                      <p:nvPr/>
                    </p:nvPicPr>
                    <p:blipFill>
                      <a:blip r:embed="rId6"/>
                      <a:stretch>
                        <a:fillRect/>
                      </a:stretch>
                    </p:blipFill>
                    <p:spPr>
                      <a:xfrm>
                        <a:off x="3923705" y="5555076"/>
                        <a:ext cx="5888813" cy="66084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801887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836708" y="51005"/>
            <a:ext cx="3549503" cy="612169"/>
          </a:xfrm>
        </p:spPr>
        <p:txBody>
          <a:bodyPr>
            <a:normAutofit/>
          </a:bodyPr>
          <a:lstStyle/>
          <a:p>
            <a:r>
              <a:rPr lang="en-US" sz="3200" b="1" u="sng">
                <a:latin typeface="+mn-lt"/>
              </a:rPr>
              <a:t>Excitations</a:t>
            </a:r>
            <a:endParaRPr lang="en-US" sz="4800" b="1" u="sng">
              <a:latin typeface="+mn-lt"/>
            </a:endParaRPr>
          </a:p>
        </p:txBody>
      </p:sp>
      <p:sp>
        <p:nvSpPr>
          <p:cNvPr id="3" name="Rectangle 174">
            <a:extLst>
              <a:ext uri="{FF2B5EF4-FFF2-40B4-BE49-F238E27FC236}">
                <a16:creationId xmlns:a16="http://schemas.microsoft.com/office/drawing/2014/main" id="{2C62063D-B871-4D23-B3D5-555C1EA0F2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a:extLst>
              <a:ext uri="{FF2B5EF4-FFF2-40B4-BE49-F238E27FC236}">
                <a16:creationId xmlns:a16="http://schemas.microsoft.com/office/drawing/2014/main" id="{9D2EE3B3-8756-B8D9-DE22-80FB7CB087E4}"/>
              </a:ext>
            </a:extLst>
          </p:cNvPr>
          <p:cNvSpPr txBox="1"/>
          <p:nvPr/>
        </p:nvSpPr>
        <p:spPr>
          <a:xfrm>
            <a:off x="360262" y="1018143"/>
            <a:ext cx="5991377" cy="338554"/>
          </a:xfrm>
          <a:prstGeom prst="rect">
            <a:avLst/>
          </a:prstGeom>
          <a:noFill/>
        </p:spPr>
        <p:txBody>
          <a:bodyPr wrap="square" rtlCol="0">
            <a:spAutoFit/>
          </a:bodyPr>
          <a:lstStyle/>
          <a:p>
            <a:r>
              <a:rPr lang="en-US" sz="1600"/>
              <a:t>and we’ll just calculate the first non-zero term (F</a:t>
            </a:r>
            <a:r>
              <a:rPr lang="en-US" sz="1600" baseline="-25000"/>
              <a:t>2</a:t>
            </a:r>
            <a:r>
              <a:rPr lang="en-US" sz="1600"/>
              <a:t>)</a:t>
            </a:r>
          </a:p>
        </p:txBody>
      </p:sp>
      <p:pic>
        <p:nvPicPr>
          <p:cNvPr id="4" name="Picture 3" descr="A picture containing diagram, line, sketch, font&#10;&#10;Description automatically generated">
            <a:extLst>
              <a:ext uri="{FF2B5EF4-FFF2-40B4-BE49-F238E27FC236}">
                <a16:creationId xmlns:a16="http://schemas.microsoft.com/office/drawing/2014/main" id="{5A69709F-4502-8067-9D91-1C626BEE631F}"/>
              </a:ext>
            </a:extLst>
          </p:cNvPr>
          <p:cNvPicPr>
            <a:picLocks noChangeAspect="1"/>
          </p:cNvPicPr>
          <p:nvPr/>
        </p:nvPicPr>
        <p:blipFill>
          <a:blip r:embed="rId2"/>
          <a:stretch>
            <a:fillRect/>
          </a:stretch>
        </p:blipFill>
        <p:spPr>
          <a:xfrm>
            <a:off x="446267" y="1449878"/>
            <a:ext cx="2686409" cy="1325106"/>
          </a:xfrm>
          <a:prstGeom prst="rect">
            <a:avLst/>
          </a:prstGeom>
        </p:spPr>
      </p:pic>
      <p:graphicFrame>
        <p:nvGraphicFramePr>
          <p:cNvPr id="8" name="Object 7">
            <a:extLst>
              <a:ext uri="{FF2B5EF4-FFF2-40B4-BE49-F238E27FC236}">
                <a16:creationId xmlns:a16="http://schemas.microsoft.com/office/drawing/2014/main" id="{CC0D6B6F-29C3-CD4B-94FE-EF59AC9E7770}"/>
              </a:ext>
            </a:extLst>
          </p:cNvPr>
          <p:cNvGraphicFramePr>
            <a:graphicFrameLocks noChangeAspect="1"/>
          </p:cNvGraphicFramePr>
          <p:nvPr>
            <p:extLst>
              <p:ext uri="{D42A27DB-BD31-4B8C-83A1-F6EECF244321}">
                <p14:modId xmlns:p14="http://schemas.microsoft.com/office/powerpoint/2010/main" val="4174081176"/>
              </p:ext>
            </p:extLst>
          </p:nvPr>
        </p:nvGraphicFramePr>
        <p:xfrm>
          <a:off x="419254" y="3399502"/>
          <a:ext cx="3582475" cy="395072"/>
        </p:xfrm>
        <a:graphic>
          <a:graphicData uri="http://schemas.openxmlformats.org/presentationml/2006/ole">
            <mc:AlternateContent xmlns:mc="http://schemas.openxmlformats.org/markup-compatibility/2006">
              <mc:Choice xmlns:v="urn:schemas-microsoft-com:vml" Requires="v">
                <p:oleObj name="Equation" r:id="rId3" imgW="2332440" imgH="257409" progId="Equation.DSMT4">
                  <p:embed/>
                </p:oleObj>
              </mc:Choice>
              <mc:Fallback>
                <p:oleObj name="Equation" r:id="rId3" imgW="2332440" imgH="257409" progId="Equation.DSMT4">
                  <p:embed/>
                  <p:pic>
                    <p:nvPicPr>
                      <p:cNvPr id="0" name=""/>
                      <p:cNvPicPr/>
                      <p:nvPr/>
                    </p:nvPicPr>
                    <p:blipFill>
                      <a:blip r:embed="rId4"/>
                      <a:stretch>
                        <a:fillRect/>
                      </a:stretch>
                    </p:blipFill>
                    <p:spPr>
                      <a:xfrm>
                        <a:off x="419254" y="3399502"/>
                        <a:ext cx="3582475" cy="395072"/>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2AD7D7E2-A054-AB9A-20BA-04348918A47E}"/>
              </a:ext>
            </a:extLst>
          </p:cNvPr>
          <p:cNvSpPr txBox="1"/>
          <p:nvPr/>
        </p:nvSpPr>
        <p:spPr>
          <a:xfrm>
            <a:off x="360262" y="2899064"/>
            <a:ext cx="1429210" cy="338554"/>
          </a:xfrm>
          <a:prstGeom prst="rect">
            <a:avLst/>
          </a:prstGeom>
          <a:noFill/>
        </p:spPr>
        <p:txBody>
          <a:bodyPr wrap="square" rtlCol="0">
            <a:spAutoFit/>
          </a:bodyPr>
          <a:lstStyle/>
          <a:p>
            <a:r>
              <a:rPr lang="en-US" sz="1600"/>
              <a:t>and we find:</a:t>
            </a:r>
          </a:p>
        </p:txBody>
      </p:sp>
      <p:graphicFrame>
        <p:nvGraphicFramePr>
          <p:cNvPr id="11" name="Object 10">
            <a:extLst>
              <a:ext uri="{FF2B5EF4-FFF2-40B4-BE49-F238E27FC236}">
                <a16:creationId xmlns:a16="http://schemas.microsoft.com/office/drawing/2014/main" id="{63F574FF-8393-EC97-8FA4-939B4817D71A}"/>
              </a:ext>
            </a:extLst>
          </p:cNvPr>
          <p:cNvGraphicFramePr>
            <a:graphicFrameLocks noChangeAspect="1"/>
          </p:cNvGraphicFramePr>
          <p:nvPr>
            <p:extLst>
              <p:ext uri="{D42A27DB-BD31-4B8C-83A1-F6EECF244321}">
                <p14:modId xmlns:p14="http://schemas.microsoft.com/office/powerpoint/2010/main" val="3178435611"/>
              </p:ext>
            </p:extLst>
          </p:nvPr>
        </p:nvGraphicFramePr>
        <p:xfrm>
          <a:off x="4720254" y="2487200"/>
          <a:ext cx="5739092" cy="1325106"/>
        </p:xfrm>
        <a:graphic>
          <a:graphicData uri="http://schemas.openxmlformats.org/presentationml/2006/ole">
            <mc:AlternateContent xmlns:mc="http://schemas.openxmlformats.org/markup-compatibility/2006">
              <mc:Choice xmlns:v="urn:schemas-microsoft-com:vml" Requires="v">
                <p:oleObj name="Equation" r:id="rId5" imgW="4008184" imgH="925084" progId="Equation.DSMT4">
                  <p:embed/>
                </p:oleObj>
              </mc:Choice>
              <mc:Fallback>
                <p:oleObj name="Equation" r:id="rId5" imgW="4008184" imgH="925084" progId="Equation.DSMT4">
                  <p:embed/>
                  <p:pic>
                    <p:nvPicPr>
                      <p:cNvPr id="0" name=""/>
                      <p:cNvPicPr/>
                      <p:nvPr/>
                    </p:nvPicPr>
                    <p:blipFill>
                      <a:blip r:embed="rId6"/>
                      <a:stretch>
                        <a:fillRect/>
                      </a:stretch>
                    </p:blipFill>
                    <p:spPr>
                      <a:xfrm>
                        <a:off x="4720254" y="2487200"/>
                        <a:ext cx="5739092" cy="1325106"/>
                      </a:xfrm>
                      <a:prstGeom prst="rect">
                        <a:avLst/>
                      </a:prstGeom>
                    </p:spPr>
                  </p:pic>
                </p:oleObj>
              </mc:Fallback>
            </mc:AlternateContent>
          </a:graphicData>
        </a:graphic>
      </p:graphicFrame>
      <p:pic>
        <p:nvPicPr>
          <p:cNvPr id="17" name="Picture 16" descr="A picture containing diagram, line, plot, drawing&#10;&#10;Description automatically generated">
            <a:extLst>
              <a:ext uri="{FF2B5EF4-FFF2-40B4-BE49-F238E27FC236}">
                <a16:creationId xmlns:a16="http://schemas.microsoft.com/office/drawing/2014/main" id="{43EA2ABD-0763-9DEA-DF60-1E5F0E1D85EF}"/>
              </a:ext>
            </a:extLst>
          </p:cNvPr>
          <p:cNvPicPr>
            <a:picLocks noChangeAspect="1"/>
          </p:cNvPicPr>
          <p:nvPr/>
        </p:nvPicPr>
        <p:blipFill>
          <a:blip r:embed="rId7"/>
          <a:stretch>
            <a:fillRect/>
          </a:stretch>
        </p:blipFill>
        <p:spPr>
          <a:xfrm>
            <a:off x="516946" y="4371579"/>
            <a:ext cx="3209480" cy="2250968"/>
          </a:xfrm>
          <a:prstGeom prst="rect">
            <a:avLst/>
          </a:prstGeom>
        </p:spPr>
      </p:pic>
      <p:sp>
        <p:nvSpPr>
          <p:cNvPr id="18" name="TextBox 17">
            <a:extLst>
              <a:ext uri="{FF2B5EF4-FFF2-40B4-BE49-F238E27FC236}">
                <a16:creationId xmlns:a16="http://schemas.microsoft.com/office/drawing/2014/main" id="{93FBF2EA-1211-D37D-5BD8-E29B0A085921}"/>
              </a:ext>
            </a:extLst>
          </p:cNvPr>
          <p:cNvSpPr txBox="1"/>
          <p:nvPr/>
        </p:nvSpPr>
        <p:spPr>
          <a:xfrm>
            <a:off x="360262" y="4056981"/>
            <a:ext cx="9334344" cy="338554"/>
          </a:xfrm>
          <a:prstGeom prst="rect">
            <a:avLst/>
          </a:prstGeom>
          <a:noFill/>
        </p:spPr>
        <p:txBody>
          <a:bodyPr wrap="square" rtlCol="0">
            <a:spAutoFit/>
          </a:bodyPr>
          <a:lstStyle/>
          <a:p>
            <a:r>
              <a:rPr lang="en-US" sz="1600"/>
              <a:t>When we extract the spectral function, we find peaks at all the possible phonon absorptions….</a:t>
            </a:r>
          </a:p>
        </p:txBody>
      </p:sp>
    </p:spTree>
    <p:extLst>
      <p:ext uri="{BB962C8B-B14F-4D97-AF65-F5344CB8AC3E}">
        <p14:creationId xmlns:p14="http://schemas.microsoft.com/office/powerpoint/2010/main" val="2430408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E5EE17F0-5E8B-B6E2-7E12-4907F678B5B4}"/>
              </a:ext>
            </a:extLst>
          </p:cNvPr>
          <p:cNvGraphicFramePr>
            <a:graphicFrameLocks noChangeAspect="1"/>
          </p:cNvGraphicFramePr>
          <p:nvPr>
            <p:extLst>
              <p:ext uri="{D42A27DB-BD31-4B8C-83A1-F6EECF244321}">
                <p14:modId xmlns:p14="http://schemas.microsoft.com/office/powerpoint/2010/main" val="3817541502"/>
              </p:ext>
            </p:extLst>
          </p:nvPr>
        </p:nvGraphicFramePr>
        <p:xfrm>
          <a:off x="438919" y="3053006"/>
          <a:ext cx="8526284" cy="1996803"/>
        </p:xfrm>
        <a:graphic>
          <a:graphicData uri="http://schemas.openxmlformats.org/presentationml/2006/ole">
            <mc:AlternateContent xmlns:mc="http://schemas.openxmlformats.org/markup-compatibility/2006">
              <mc:Choice xmlns:v="urn:schemas-microsoft-com:vml" Requires="v">
                <p:oleObj name="Equation" r:id="rId2" imgW="6026489" imgH="1411781" progId="Equation.DSMT4">
                  <p:embed/>
                </p:oleObj>
              </mc:Choice>
              <mc:Fallback>
                <p:oleObj name="Equation" r:id="rId2" imgW="6026489" imgH="1411781" progId="Equation.DSMT4">
                  <p:embed/>
                  <p:pic>
                    <p:nvPicPr>
                      <p:cNvPr id="0" name=""/>
                      <p:cNvPicPr/>
                      <p:nvPr/>
                    </p:nvPicPr>
                    <p:blipFill>
                      <a:blip r:embed="rId3"/>
                      <a:stretch>
                        <a:fillRect/>
                      </a:stretch>
                    </p:blipFill>
                    <p:spPr>
                      <a:xfrm>
                        <a:off x="438919" y="3053006"/>
                        <a:ext cx="8526284" cy="1996803"/>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836708" y="51005"/>
            <a:ext cx="3549503" cy="612169"/>
          </a:xfrm>
        </p:spPr>
        <p:txBody>
          <a:bodyPr>
            <a:normAutofit/>
          </a:bodyPr>
          <a:lstStyle/>
          <a:p>
            <a:r>
              <a:rPr lang="en-US" sz="3200" b="1" u="sng">
                <a:latin typeface="+mn-lt"/>
              </a:rPr>
              <a:t>Excitations</a:t>
            </a:r>
            <a:endParaRPr lang="en-US" sz="4800" b="1" u="sng">
              <a:latin typeface="+mn-lt"/>
            </a:endParaRPr>
          </a:p>
        </p:txBody>
      </p:sp>
      <p:sp>
        <p:nvSpPr>
          <p:cNvPr id="3" name="Rectangle 174">
            <a:extLst>
              <a:ext uri="{FF2B5EF4-FFF2-40B4-BE49-F238E27FC236}">
                <a16:creationId xmlns:a16="http://schemas.microsoft.com/office/drawing/2014/main" id="{2C62063D-B871-4D23-B3D5-555C1EA0F2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a:extLst>
              <a:ext uri="{FF2B5EF4-FFF2-40B4-BE49-F238E27FC236}">
                <a16:creationId xmlns:a16="http://schemas.microsoft.com/office/drawing/2014/main" id="{9D2EE3B3-8756-B8D9-DE22-80FB7CB087E4}"/>
              </a:ext>
            </a:extLst>
          </p:cNvPr>
          <p:cNvSpPr txBox="1"/>
          <p:nvPr/>
        </p:nvSpPr>
        <p:spPr>
          <a:xfrm>
            <a:off x="360261" y="1018143"/>
            <a:ext cx="10494551" cy="584775"/>
          </a:xfrm>
          <a:prstGeom prst="rect">
            <a:avLst/>
          </a:prstGeom>
          <a:noFill/>
        </p:spPr>
        <p:txBody>
          <a:bodyPr wrap="square" rtlCol="0">
            <a:spAutoFit/>
          </a:bodyPr>
          <a:lstStyle/>
          <a:p>
            <a:r>
              <a:rPr lang="en-US" sz="1600"/>
              <a:t>Finally, we’ll consider </a:t>
            </a:r>
            <a:r>
              <a:rPr lang="en-US" sz="1600" b="1"/>
              <a:t>strong coupling</a:t>
            </a:r>
            <a:r>
              <a:rPr lang="en-US" sz="1600"/>
              <a:t>, where we expect bound states to form.  We’ll use a variational approach to try to calculate the GS of the system.  So starting with our H again,</a:t>
            </a:r>
          </a:p>
        </p:txBody>
      </p:sp>
      <p:graphicFrame>
        <p:nvGraphicFramePr>
          <p:cNvPr id="5" name="Object 4">
            <a:extLst>
              <a:ext uri="{FF2B5EF4-FFF2-40B4-BE49-F238E27FC236}">
                <a16:creationId xmlns:a16="http://schemas.microsoft.com/office/drawing/2014/main" id="{36F70408-7993-3DFB-405B-0572F5399942}"/>
              </a:ext>
            </a:extLst>
          </p:cNvPr>
          <p:cNvGraphicFramePr>
            <a:graphicFrameLocks noChangeAspect="1"/>
          </p:cNvGraphicFramePr>
          <p:nvPr>
            <p:extLst>
              <p:ext uri="{D42A27DB-BD31-4B8C-83A1-F6EECF244321}">
                <p14:modId xmlns:p14="http://schemas.microsoft.com/office/powerpoint/2010/main" val="1678282763"/>
              </p:ext>
            </p:extLst>
          </p:nvPr>
        </p:nvGraphicFramePr>
        <p:xfrm>
          <a:off x="481165" y="1806333"/>
          <a:ext cx="6905045" cy="652659"/>
        </p:xfrm>
        <a:graphic>
          <a:graphicData uri="http://schemas.openxmlformats.org/presentationml/2006/ole">
            <mc:AlternateContent xmlns:mc="http://schemas.openxmlformats.org/markup-compatibility/2006">
              <mc:Choice xmlns:v="urn:schemas-microsoft-com:vml" Requires="v">
                <p:oleObj name="Equation" r:id="rId4" imgW="4836520" imgH="457855" progId="Equation.DSMT4">
                  <p:embed/>
                </p:oleObj>
              </mc:Choice>
              <mc:Fallback>
                <p:oleObj name="Equation" r:id="rId4" imgW="4836520" imgH="457855" progId="Equation.DSMT4">
                  <p:embed/>
                  <p:pic>
                    <p:nvPicPr>
                      <p:cNvPr id="0" name=""/>
                      <p:cNvPicPr/>
                      <p:nvPr/>
                    </p:nvPicPr>
                    <p:blipFill>
                      <a:blip r:embed="rId5"/>
                      <a:stretch>
                        <a:fillRect/>
                      </a:stretch>
                    </p:blipFill>
                    <p:spPr>
                      <a:xfrm>
                        <a:off x="481165" y="1806333"/>
                        <a:ext cx="6905045" cy="652659"/>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A7AF0994-A88A-EC1C-2920-3F0AB6D3B4D8}"/>
              </a:ext>
            </a:extLst>
          </p:cNvPr>
          <p:cNvSpPr txBox="1"/>
          <p:nvPr/>
        </p:nvSpPr>
        <p:spPr>
          <a:xfrm>
            <a:off x="360261" y="2623841"/>
            <a:ext cx="8793571" cy="338554"/>
          </a:xfrm>
          <a:prstGeom prst="rect">
            <a:avLst/>
          </a:prstGeom>
          <a:noFill/>
        </p:spPr>
        <p:txBody>
          <a:bodyPr wrap="square" rtlCol="0">
            <a:spAutoFit/>
          </a:bodyPr>
          <a:lstStyle/>
          <a:p>
            <a:r>
              <a:rPr lang="en-US" sz="1600"/>
              <a:t>we’ll write it in terms of the position and momentum operators (actually, their Fourier transforms):</a:t>
            </a:r>
          </a:p>
        </p:txBody>
      </p:sp>
      <p:sp>
        <p:nvSpPr>
          <p:cNvPr id="12" name="TextBox 11">
            <a:extLst>
              <a:ext uri="{FF2B5EF4-FFF2-40B4-BE49-F238E27FC236}">
                <a16:creationId xmlns:a16="http://schemas.microsoft.com/office/drawing/2014/main" id="{A1BA18F2-15F3-2D79-89CA-71F5D14DDA40}"/>
              </a:ext>
            </a:extLst>
          </p:cNvPr>
          <p:cNvSpPr txBox="1"/>
          <p:nvPr/>
        </p:nvSpPr>
        <p:spPr>
          <a:xfrm>
            <a:off x="409423" y="5191949"/>
            <a:ext cx="7220409" cy="338554"/>
          </a:xfrm>
          <a:prstGeom prst="rect">
            <a:avLst/>
          </a:prstGeom>
          <a:noFill/>
        </p:spPr>
        <p:txBody>
          <a:bodyPr wrap="square" rtlCol="0">
            <a:spAutoFit/>
          </a:bodyPr>
          <a:lstStyle/>
          <a:p>
            <a:r>
              <a:rPr lang="en-US" sz="1600"/>
              <a:t>and restrict ourselves to just the longitudinal optical phonons (</a:t>
            </a:r>
            <a:r>
              <a:rPr lang="el-GR" sz="1600">
                <a:latin typeface="Calibri" panose="020F0502020204030204" pitchFamily="34" charset="0"/>
                <a:ea typeface="Calibri" panose="020F0502020204030204" pitchFamily="34" charset="0"/>
                <a:cs typeface="Calibri" panose="020F0502020204030204" pitchFamily="34" charset="0"/>
              </a:rPr>
              <a:t>λ</a:t>
            </a:r>
            <a:r>
              <a:rPr lang="en-US" sz="1600">
                <a:latin typeface="Calibri" panose="020F0502020204030204" pitchFamily="34" charset="0"/>
                <a:ea typeface="Calibri" panose="020F0502020204030204" pitchFamily="34" charset="0"/>
                <a:cs typeface="Calibri" panose="020F0502020204030204" pitchFamily="34" charset="0"/>
              </a:rPr>
              <a:t> = 3) </a:t>
            </a:r>
            <a:r>
              <a:rPr lang="en-US" sz="1600"/>
              <a:t>to get:</a:t>
            </a:r>
          </a:p>
        </p:txBody>
      </p:sp>
      <p:graphicFrame>
        <p:nvGraphicFramePr>
          <p:cNvPr id="13" name="Object 12">
            <a:extLst>
              <a:ext uri="{FF2B5EF4-FFF2-40B4-BE49-F238E27FC236}">
                <a16:creationId xmlns:a16="http://schemas.microsoft.com/office/drawing/2014/main" id="{E59690CD-F6AD-BF73-F7B6-68803E45F332}"/>
              </a:ext>
            </a:extLst>
          </p:cNvPr>
          <p:cNvGraphicFramePr>
            <a:graphicFrameLocks noChangeAspect="1"/>
          </p:cNvGraphicFramePr>
          <p:nvPr>
            <p:extLst>
              <p:ext uri="{D42A27DB-BD31-4B8C-83A1-F6EECF244321}">
                <p14:modId xmlns:p14="http://schemas.microsoft.com/office/powerpoint/2010/main" val="2012706400"/>
              </p:ext>
            </p:extLst>
          </p:nvPr>
        </p:nvGraphicFramePr>
        <p:xfrm>
          <a:off x="481165" y="5722028"/>
          <a:ext cx="6473825" cy="688975"/>
        </p:xfrm>
        <a:graphic>
          <a:graphicData uri="http://schemas.openxmlformats.org/presentationml/2006/ole">
            <mc:AlternateContent xmlns:mc="http://schemas.openxmlformats.org/markup-compatibility/2006">
              <mc:Choice xmlns:v="urn:schemas-microsoft-com:vml" Requires="v">
                <p:oleObj name="Equation" r:id="rId6" imgW="4419360" imgH="469800" progId="Equation.DSMT4">
                  <p:embed/>
                </p:oleObj>
              </mc:Choice>
              <mc:Fallback>
                <p:oleObj name="Equation" r:id="rId6" imgW="4419360" imgH="469800" progId="Equation.DSMT4">
                  <p:embed/>
                  <p:pic>
                    <p:nvPicPr>
                      <p:cNvPr id="0" name=""/>
                      <p:cNvPicPr/>
                      <p:nvPr/>
                    </p:nvPicPr>
                    <p:blipFill>
                      <a:blip r:embed="rId7"/>
                      <a:stretch>
                        <a:fillRect/>
                      </a:stretch>
                    </p:blipFill>
                    <p:spPr>
                      <a:xfrm>
                        <a:off x="481165" y="5722028"/>
                        <a:ext cx="6473825" cy="68897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14" name="Ink 13">
                <a:extLst>
                  <a:ext uri="{FF2B5EF4-FFF2-40B4-BE49-F238E27FC236}">
                    <a16:creationId xmlns:a16="http://schemas.microsoft.com/office/drawing/2014/main" id="{1DFE841B-2FB3-C464-0DA9-7E2C2859BBED}"/>
                  </a:ext>
                </a:extLst>
              </p14:cNvPr>
              <p14:cNvContentPartPr/>
              <p14:nvPr/>
            </p14:nvContentPartPr>
            <p14:xfrm>
              <a:off x="2781554" y="4299422"/>
              <a:ext cx="826560" cy="127440"/>
            </p14:xfrm>
          </p:contentPart>
        </mc:Choice>
        <mc:Fallback xmlns="">
          <p:pic>
            <p:nvPicPr>
              <p:cNvPr id="14" name="Ink 13">
                <a:extLst>
                  <a:ext uri="{FF2B5EF4-FFF2-40B4-BE49-F238E27FC236}">
                    <a16:creationId xmlns:a16="http://schemas.microsoft.com/office/drawing/2014/main" id="{1DFE841B-2FB3-C464-0DA9-7E2C2859BBED}"/>
                  </a:ext>
                </a:extLst>
              </p:cNvPr>
              <p:cNvPicPr/>
              <p:nvPr/>
            </p:nvPicPr>
            <p:blipFill>
              <a:blip r:embed="rId9"/>
              <a:stretch>
                <a:fillRect/>
              </a:stretch>
            </p:blipFill>
            <p:spPr>
              <a:xfrm>
                <a:off x="2772554" y="4290397"/>
                <a:ext cx="844200" cy="145130"/>
              </a:xfrm>
              <a:prstGeom prst="rect">
                <a:avLst/>
              </a:prstGeom>
            </p:spPr>
          </p:pic>
        </mc:Fallback>
      </mc:AlternateContent>
      <p:graphicFrame>
        <p:nvGraphicFramePr>
          <p:cNvPr id="15" name="Object 14">
            <a:extLst>
              <a:ext uri="{FF2B5EF4-FFF2-40B4-BE49-F238E27FC236}">
                <a16:creationId xmlns:a16="http://schemas.microsoft.com/office/drawing/2014/main" id="{AEDBEE84-6970-E993-D0D0-30A449C3F8B8}"/>
              </a:ext>
            </a:extLst>
          </p:cNvPr>
          <p:cNvGraphicFramePr>
            <a:graphicFrameLocks noChangeAspect="1"/>
          </p:cNvGraphicFramePr>
          <p:nvPr>
            <p:extLst>
              <p:ext uri="{D42A27DB-BD31-4B8C-83A1-F6EECF244321}">
                <p14:modId xmlns:p14="http://schemas.microsoft.com/office/powerpoint/2010/main" val="2443605039"/>
              </p:ext>
            </p:extLst>
          </p:nvPr>
        </p:nvGraphicFramePr>
        <p:xfrm>
          <a:off x="3057080" y="3860351"/>
          <a:ext cx="275508" cy="348977"/>
        </p:xfrm>
        <a:graphic>
          <a:graphicData uri="http://schemas.openxmlformats.org/presentationml/2006/ole">
            <mc:AlternateContent xmlns:mc="http://schemas.openxmlformats.org/markup-compatibility/2006">
              <mc:Choice xmlns:v="urn:schemas-microsoft-com:vml" Requires="v">
                <p:oleObj name="Equation" r:id="rId10" imgW="190440" imgH="241200" progId="Equation.DSMT4">
                  <p:embed/>
                </p:oleObj>
              </mc:Choice>
              <mc:Fallback>
                <p:oleObj name="Equation" r:id="rId10" imgW="190440" imgH="241200" progId="Equation.DSMT4">
                  <p:embed/>
                  <p:pic>
                    <p:nvPicPr>
                      <p:cNvPr id="0" name=""/>
                      <p:cNvPicPr/>
                      <p:nvPr/>
                    </p:nvPicPr>
                    <p:blipFill>
                      <a:blip r:embed="rId11"/>
                      <a:stretch>
                        <a:fillRect/>
                      </a:stretch>
                    </p:blipFill>
                    <p:spPr>
                      <a:xfrm>
                        <a:off x="3057080" y="3860351"/>
                        <a:ext cx="275508" cy="348977"/>
                      </a:xfrm>
                      <a:prstGeom prst="rect">
                        <a:avLst/>
                      </a:prstGeom>
                    </p:spPr>
                  </p:pic>
                </p:oleObj>
              </mc:Fallback>
            </mc:AlternateContent>
          </a:graphicData>
        </a:graphic>
      </p:graphicFrame>
    </p:spTree>
    <p:extLst>
      <p:ext uri="{BB962C8B-B14F-4D97-AF65-F5344CB8AC3E}">
        <p14:creationId xmlns:p14="http://schemas.microsoft.com/office/powerpoint/2010/main" val="1298950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836708" y="51005"/>
            <a:ext cx="3549503" cy="612169"/>
          </a:xfrm>
        </p:spPr>
        <p:txBody>
          <a:bodyPr>
            <a:normAutofit/>
          </a:bodyPr>
          <a:lstStyle/>
          <a:p>
            <a:r>
              <a:rPr lang="en-US" sz="3200" b="1" u="sng">
                <a:latin typeface="+mn-lt"/>
              </a:rPr>
              <a:t>Excitations</a:t>
            </a:r>
            <a:endParaRPr lang="en-US" sz="4800" b="1" u="sng">
              <a:latin typeface="+mn-lt"/>
            </a:endParaRPr>
          </a:p>
        </p:txBody>
      </p:sp>
      <p:sp>
        <p:nvSpPr>
          <p:cNvPr id="3" name="Rectangle 174">
            <a:extLst>
              <a:ext uri="{FF2B5EF4-FFF2-40B4-BE49-F238E27FC236}">
                <a16:creationId xmlns:a16="http://schemas.microsoft.com/office/drawing/2014/main" id="{2C62063D-B871-4D23-B3D5-555C1EA0F2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a:extLst>
              <a:ext uri="{FF2B5EF4-FFF2-40B4-BE49-F238E27FC236}">
                <a16:creationId xmlns:a16="http://schemas.microsoft.com/office/drawing/2014/main" id="{9D2EE3B3-8756-B8D9-DE22-80FB7CB087E4}"/>
              </a:ext>
            </a:extLst>
          </p:cNvPr>
          <p:cNvSpPr txBox="1"/>
          <p:nvPr/>
        </p:nvSpPr>
        <p:spPr>
          <a:xfrm>
            <a:off x="550548" y="3441997"/>
            <a:ext cx="3549504" cy="338554"/>
          </a:xfrm>
          <a:prstGeom prst="rect">
            <a:avLst/>
          </a:prstGeom>
          <a:noFill/>
        </p:spPr>
        <p:txBody>
          <a:bodyPr wrap="square" rtlCol="0">
            <a:spAutoFit/>
          </a:bodyPr>
          <a:lstStyle/>
          <a:p>
            <a:r>
              <a:rPr lang="en-US" sz="1600"/>
              <a:t>Now we assume a trial wavefunction:</a:t>
            </a:r>
          </a:p>
        </p:txBody>
      </p:sp>
      <p:graphicFrame>
        <p:nvGraphicFramePr>
          <p:cNvPr id="4" name="Object 3">
            <a:extLst>
              <a:ext uri="{FF2B5EF4-FFF2-40B4-BE49-F238E27FC236}">
                <a16:creationId xmlns:a16="http://schemas.microsoft.com/office/drawing/2014/main" id="{B0F50558-7837-326A-2C73-3A41D3D5CB99}"/>
              </a:ext>
            </a:extLst>
          </p:cNvPr>
          <p:cNvGraphicFramePr>
            <a:graphicFrameLocks noChangeAspect="1"/>
          </p:cNvGraphicFramePr>
          <p:nvPr>
            <p:extLst>
              <p:ext uri="{D42A27DB-BD31-4B8C-83A1-F6EECF244321}">
                <p14:modId xmlns:p14="http://schemas.microsoft.com/office/powerpoint/2010/main" val="2975102815"/>
              </p:ext>
            </p:extLst>
          </p:nvPr>
        </p:nvGraphicFramePr>
        <p:xfrm>
          <a:off x="649290" y="3919799"/>
          <a:ext cx="7372350" cy="1241425"/>
        </p:xfrm>
        <a:graphic>
          <a:graphicData uri="http://schemas.openxmlformats.org/presentationml/2006/ole">
            <mc:AlternateContent xmlns:mc="http://schemas.openxmlformats.org/markup-compatibility/2006">
              <mc:Choice xmlns:v="urn:schemas-microsoft-com:vml" Requires="v">
                <p:oleObj name="Equation" r:id="rId2" imgW="5283000" imgH="888840" progId="Equation.DSMT4">
                  <p:embed/>
                </p:oleObj>
              </mc:Choice>
              <mc:Fallback>
                <p:oleObj name="Equation" r:id="rId2" imgW="5283000" imgH="888840" progId="Equation.DSMT4">
                  <p:embed/>
                  <p:pic>
                    <p:nvPicPr>
                      <p:cNvPr id="0" name=""/>
                      <p:cNvPicPr/>
                      <p:nvPr/>
                    </p:nvPicPr>
                    <p:blipFill>
                      <a:blip r:embed="rId3"/>
                      <a:stretch>
                        <a:fillRect/>
                      </a:stretch>
                    </p:blipFill>
                    <p:spPr>
                      <a:xfrm>
                        <a:off x="649290" y="3919799"/>
                        <a:ext cx="7372350" cy="1241425"/>
                      </a:xfrm>
                      <a:prstGeom prst="rect">
                        <a:avLst/>
                      </a:prstGeom>
                      <a:solidFill>
                        <a:srgbClr val="CCFFCC"/>
                      </a:solidFill>
                    </p:spPr>
                  </p:pic>
                </p:oleObj>
              </mc:Fallback>
            </mc:AlternateContent>
          </a:graphicData>
        </a:graphic>
      </p:graphicFrame>
      <p:graphicFrame>
        <p:nvGraphicFramePr>
          <p:cNvPr id="10" name="Object 9">
            <a:extLst>
              <a:ext uri="{FF2B5EF4-FFF2-40B4-BE49-F238E27FC236}">
                <a16:creationId xmlns:a16="http://schemas.microsoft.com/office/drawing/2014/main" id="{D296D02D-EB21-06E3-568D-1BB5E7D6BF9C}"/>
              </a:ext>
            </a:extLst>
          </p:cNvPr>
          <p:cNvGraphicFramePr>
            <a:graphicFrameLocks noChangeAspect="1"/>
          </p:cNvGraphicFramePr>
          <p:nvPr>
            <p:extLst>
              <p:ext uri="{D42A27DB-BD31-4B8C-83A1-F6EECF244321}">
                <p14:modId xmlns:p14="http://schemas.microsoft.com/office/powerpoint/2010/main" val="2697740043"/>
              </p:ext>
            </p:extLst>
          </p:nvPr>
        </p:nvGraphicFramePr>
        <p:xfrm>
          <a:off x="1571113" y="5429064"/>
          <a:ext cx="2513013" cy="747713"/>
        </p:xfrm>
        <a:graphic>
          <a:graphicData uri="http://schemas.openxmlformats.org/presentationml/2006/ole">
            <mc:AlternateContent xmlns:mc="http://schemas.openxmlformats.org/markup-compatibility/2006">
              <mc:Choice xmlns:v="urn:schemas-microsoft-com:vml" Requires="v">
                <p:oleObj name="Equation" r:id="rId4" imgW="1790640" imgH="533160" progId="Equation.DSMT4">
                  <p:embed/>
                </p:oleObj>
              </mc:Choice>
              <mc:Fallback>
                <p:oleObj name="Equation" r:id="rId4" imgW="1790640" imgH="533160" progId="Equation.DSMT4">
                  <p:embed/>
                  <p:pic>
                    <p:nvPicPr>
                      <p:cNvPr id="0" name=""/>
                      <p:cNvPicPr/>
                      <p:nvPr/>
                    </p:nvPicPr>
                    <p:blipFill>
                      <a:blip r:embed="rId5"/>
                      <a:stretch>
                        <a:fillRect/>
                      </a:stretch>
                    </p:blipFill>
                    <p:spPr>
                      <a:xfrm>
                        <a:off x="1571113" y="5429064"/>
                        <a:ext cx="2513013" cy="747713"/>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11" name="Ink 10">
                <a:extLst>
                  <a:ext uri="{FF2B5EF4-FFF2-40B4-BE49-F238E27FC236}">
                    <a16:creationId xmlns:a16="http://schemas.microsoft.com/office/drawing/2014/main" id="{7C66CAD0-5046-9B5E-E34F-3C501B5D3EB7}"/>
                  </a:ext>
                </a:extLst>
              </p14:cNvPr>
              <p14:cNvContentPartPr/>
              <p14:nvPr/>
            </p14:nvContentPartPr>
            <p14:xfrm>
              <a:off x="1817400" y="4917908"/>
              <a:ext cx="109800" cy="571320"/>
            </p14:xfrm>
          </p:contentPart>
        </mc:Choice>
        <mc:Fallback xmlns="">
          <p:pic>
            <p:nvPicPr>
              <p:cNvPr id="11" name="Ink 10">
                <a:extLst>
                  <a:ext uri="{FF2B5EF4-FFF2-40B4-BE49-F238E27FC236}">
                    <a16:creationId xmlns:a16="http://schemas.microsoft.com/office/drawing/2014/main" id="{7C66CAD0-5046-9B5E-E34F-3C501B5D3EB7}"/>
                  </a:ext>
                </a:extLst>
              </p:cNvPr>
              <p:cNvPicPr/>
              <p:nvPr/>
            </p:nvPicPr>
            <p:blipFill>
              <a:blip r:embed="rId7"/>
              <a:stretch>
                <a:fillRect/>
              </a:stretch>
            </p:blipFill>
            <p:spPr>
              <a:xfrm>
                <a:off x="1808429" y="4908908"/>
                <a:ext cx="127382" cy="588960"/>
              </a:xfrm>
              <a:prstGeom prst="rect">
                <a:avLst/>
              </a:prstGeom>
            </p:spPr>
          </p:pic>
        </mc:Fallback>
      </mc:AlternateContent>
      <p:sp>
        <p:nvSpPr>
          <p:cNvPr id="17" name="TextBox 16">
            <a:extLst>
              <a:ext uri="{FF2B5EF4-FFF2-40B4-BE49-F238E27FC236}">
                <a16:creationId xmlns:a16="http://schemas.microsoft.com/office/drawing/2014/main" id="{C77740E7-5022-33ED-770C-C27291D68C77}"/>
              </a:ext>
            </a:extLst>
          </p:cNvPr>
          <p:cNvSpPr txBox="1"/>
          <p:nvPr/>
        </p:nvSpPr>
        <p:spPr>
          <a:xfrm>
            <a:off x="629626" y="6318060"/>
            <a:ext cx="3549504" cy="338554"/>
          </a:xfrm>
          <a:prstGeom prst="rect">
            <a:avLst/>
          </a:prstGeom>
          <a:noFill/>
        </p:spPr>
        <p:txBody>
          <a:bodyPr wrap="square" rtlCol="0">
            <a:spAutoFit/>
          </a:bodyPr>
          <a:lstStyle/>
          <a:p>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X</a:t>
            </a:r>
            <a:r>
              <a:rPr lang="en-US" sz="1600" baseline="-25000">
                <a:latin typeface="Calibri" panose="020F0502020204030204" pitchFamily="34" charset="0"/>
                <a:ea typeface="Calibri" panose="020F0502020204030204" pitchFamily="34" charset="0"/>
                <a:cs typeface="Calibri" panose="020F0502020204030204" pitchFamily="34" charset="0"/>
              </a:rPr>
              <a:t>k</a:t>
            </a:r>
            <a:r>
              <a:rPr lang="en-US" sz="1600">
                <a:latin typeface="Calibri" panose="020F0502020204030204" pitchFamily="34" charset="0"/>
                <a:ea typeface="Calibri" panose="020F0502020204030204" pitchFamily="34" charset="0"/>
                <a:cs typeface="Calibri" panose="020F0502020204030204" pitchFamily="34" charset="0"/>
              </a:rPr>
              <a:t> and </a:t>
            </a:r>
            <a:r>
              <a:rPr lang="el-GR" sz="1600">
                <a:latin typeface="Calibri" panose="020F0502020204030204" pitchFamily="34" charset="0"/>
                <a:ea typeface="Calibri" panose="020F0502020204030204" pitchFamily="34" charset="0"/>
                <a:cs typeface="Calibri" panose="020F0502020204030204" pitchFamily="34" charset="0"/>
              </a:rPr>
              <a:t>β</a:t>
            </a:r>
            <a:r>
              <a:rPr lang="en-US" sz="1600">
                <a:latin typeface="Calibri" panose="020F0502020204030204" pitchFamily="34" charset="0"/>
                <a:ea typeface="Calibri" panose="020F0502020204030204" pitchFamily="34" charset="0"/>
                <a:cs typeface="Calibri" panose="020F0502020204030204" pitchFamily="34" charset="0"/>
              </a:rPr>
              <a:t> are variational parameters.</a:t>
            </a:r>
            <a:endParaRPr lang="en-US" sz="1600"/>
          </a:p>
        </p:txBody>
      </p:sp>
      <p:graphicFrame>
        <p:nvGraphicFramePr>
          <p:cNvPr id="5" name="Object 4">
            <a:extLst>
              <a:ext uri="{FF2B5EF4-FFF2-40B4-BE49-F238E27FC236}">
                <a16:creationId xmlns:a16="http://schemas.microsoft.com/office/drawing/2014/main" id="{6625411E-727C-B58D-C430-7B49AD4C9106}"/>
              </a:ext>
            </a:extLst>
          </p:cNvPr>
          <p:cNvGraphicFramePr>
            <a:graphicFrameLocks noChangeAspect="1"/>
          </p:cNvGraphicFramePr>
          <p:nvPr>
            <p:extLst>
              <p:ext uri="{D42A27DB-BD31-4B8C-83A1-F6EECF244321}">
                <p14:modId xmlns:p14="http://schemas.microsoft.com/office/powerpoint/2010/main" val="1892276508"/>
              </p:ext>
            </p:extLst>
          </p:nvPr>
        </p:nvGraphicFramePr>
        <p:xfrm>
          <a:off x="518012" y="1428936"/>
          <a:ext cx="7164080" cy="746807"/>
        </p:xfrm>
        <a:graphic>
          <a:graphicData uri="http://schemas.openxmlformats.org/presentationml/2006/ole">
            <mc:AlternateContent xmlns:mc="http://schemas.openxmlformats.org/markup-compatibility/2006">
              <mc:Choice xmlns:v="urn:schemas-microsoft-com:vml" Requires="v">
                <p:oleObj name="Equation" r:id="rId8" imgW="4750880" imgH="496070" progId="Equation.DSMT4">
                  <p:embed/>
                </p:oleObj>
              </mc:Choice>
              <mc:Fallback>
                <p:oleObj name="Equation" r:id="rId8" imgW="4750880" imgH="496070" progId="Equation.DSMT4">
                  <p:embed/>
                  <p:pic>
                    <p:nvPicPr>
                      <p:cNvPr id="0" name=""/>
                      <p:cNvPicPr/>
                      <p:nvPr/>
                    </p:nvPicPr>
                    <p:blipFill>
                      <a:blip r:embed="rId9"/>
                      <a:stretch>
                        <a:fillRect/>
                      </a:stretch>
                    </p:blipFill>
                    <p:spPr>
                      <a:xfrm>
                        <a:off x="518012" y="1428936"/>
                        <a:ext cx="7164080" cy="746807"/>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9DF83EE7-FF51-808D-AD4E-A40B84B92A67}"/>
              </a:ext>
            </a:extLst>
          </p:cNvPr>
          <p:cNvSpPr txBox="1"/>
          <p:nvPr/>
        </p:nvSpPr>
        <p:spPr>
          <a:xfrm>
            <a:off x="467852" y="935921"/>
            <a:ext cx="7338961" cy="338554"/>
          </a:xfrm>
          <a:prstGeom prst="rect">
            <a:avLst/>
          </a:prstGeom>
          <a:noFill/>
        </p:spPr>
        <p:txBody>
          <a:bodyPr wrap="square" rtlCol="0">
            <a:spAutoFit/>
          </a:bodyPr>
          <a:lstStyle/>
          <a:p>
            <a:r>
              <a:rPr lang="en-US" sz="1600"/>
              <a:t>Finally, we’ll go to position space (might check out QM/Many Particles/HO’s)</a:t>
            </a:r>
          </a:p>
        </p:txBody>
      </p:sp>
      <p:sp>
        <p:nvSpPr>
          <p:cNvPr id="9" name="TextBox 8">
            <a:extLst>
              <a:ext uri="{FF2B5EF4-FFF2-40B4-BE49-F238E27FC236}">
                <a16:creationId xmlns:a16="http://schemas.microsoft.com/office/drawing/2014/main" id="{EDB5E7B9-2164-5EA6-0114-76549CAA89F5}"/>
              </a:ext>
            </a:extLst>
          </p:cNvPr>
          <p:cNvSpPr txBox="1"/>
          <p:nvPr/>
        </p:nvSpPr>
        <p:spPr>
          <a:xfrm>
            <a:off x="467852" y="2338463"/>
            <a:ext cx="2206522" cy="338554"/>
          </a:xfrm>
          <a:prstGeom prst="rect">
            <a:avLst/>
          </a:prstGeom>
          <a:noFill/>
        </p:spPr>
        <p:txBody>
          <a:bodyPr wrap="square" rtlCol="0">
            <a:spAutoFit/>
          </a:bodyPr>
          <a:lstStyle/>
          <a:p>
            <a:r>
              <a:rPr lang="en-US" sz="1600"/>
              <a:t>where X</a:t>
            </a:r>
            <a:r>
              <a:rPr lang="en-US" sz="1600" baseline="-25000"/>
              <a:t>q</a:t>
            </a:r>
            <a:r>
              <a:rPr lang="en-US" sz="1600"/>
              <a:t> is given by:</a:t>
            </a:r>
          </a:p>
        </p:txBody>
      </p:sp>
      <p:graphicFrame>
        <p:nvGraphicFramePr>
          <p:cNvPr id="12" name="Object 11">
            <a:extLst>
              <a:ext uri="{FF2B5EF4-FFF2-40B4-BE49-F238E27FC236}">
                <a16:creationId xmlns:a16="http://schemas.microsoft.com/office/drawing/2014/main" id="{34EEE654-EAC1-FFDB-CBB9-3110296C9600}"/>
              </a:ext>
            </a:extLst>
          </p:cNvPr>
          <p:cNvGraphicFramePr>
            <a:graphicFrameLocks noChangeAspect="1"/>
          </p:cNvGraphicFramePr>
          <p:nvPr>
            <p:extLst>
              <p:ext uri="{D42A27DB-BD31-4B8C-83A1-F6EECF244321}">
                <p14:modId xmlns:p14="http://schemas.microsoft.com/office/powerpoint/2010/main" val="769166315"/>
              </p:ext>
            </p:extLst>
          </p:nvPr>
        </p:nvGraphicFramePr>
        <p:xfrm>
          <a:off x="550548" y="2723100"/>
          <a:ext cx="3028394" cy="665930"/>
        </p:xfrm>
        <a:graphic>
          <a:graphicData uri="http://schemas.openxmlformats.org/presentationml/2006/ole">
            <mc:AlternateContent xmlns:mc="http://schemas.openxmlformats.org/markup-compatibility/2006">
              <mc:Choice xmlns:v="urn:schemas-microsoft-com:vml" Requires="v">
                <p:oleObj name="Equation" r:id="rId10" imgW="2123017" imgH="467229" progId="Equation.DSMT4">
                  <p:embed/>
                </p:oleObj>
              </mc:Choice>
              <mc:Fallback>
                <p:oleObj name="Equation" r:id="rId10" imgW="2123017" imgH="467229" progId="Equation.DSMT4">
                  <p:embed/>
                  <p:pic>
                    <p:nvPicPr>
                      <p:cNvPr id="0" name=""/>
                      <p:cNvPicPr/>
                      <p:nvPr/>
                    </p:nvPicPr>
                    <p:blipFill>
                      <a:blip r:embed="rId11"/>
                      <a:stretch>
                        <a:fillRect/>
                      </a:stretch>
                    </p:blipFill>
                    <p:spPr>
                      <a:xfrm>
                        <a:off x="550548" y="2723100"/>
                        <a:ext cx="3028394" cy="665930"/>
                      </a:xfrm>
                      <a:prstGeom prst="rect">
                        <a:avLst/>
                      </a:prstGeom>
                    </p:spPr>
                  </p:pic>
                </p:oleObj>
              </mc:Fallback>
            </mc:AlternateContent>
          </a:graphicData>
        </a:graphic>
      </p:graphicFrame>
    </p:spTree>
    <p:extLst>
      <p:ext uri="{BB962C8B-B14F-4D97-AF65-F5344CB8AC3E}">
        <p14:creationId xmlns:p14="http://schemas.microsoft.com/office/powerpoint/2010/main" val="26148049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836708" y="51005"/>
            <a:ext cx="3549503" cy="612169"/>
          </a:xfrm>
        </p:spPr>
        <p:txBody>
          <a:bodyPr>
            <a:normAutofit/>
          </a:bodyPr>
          <a:lstStyle/>
          <a:p>
            <a:r>
              <a:rPr lang="en-US" sz="3200" b="1" u="sng">
                <a:latin typeface="+mn-lt"/>
              </a:rPr>
              <a:t>Excitations</a:t>
            </a:r>
            <a:endParaRPr lang="en-US" sz="4800" b="1" u="sng">
              <a:latin typeface="+mn-lt"/>
            </a:endParaRPr>
          </a:p>
        </p:txBody>
      </p:sp>
      <p:sp>
        <p:nvSpPr>
          <p:cNvPr id="3" name="Rectangle 174">
            <a:extLst>
              <a:ext uri="{FF2B5EF4-FFF2-40B4-BE49-F238E27FC236}">
                <a16:creationId xmlns:a16="http://schemas.microsoft.com/office/drawing/2014/main" id="{2C62063D-B871-4D23-B3D5-555C1EA0F2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TextBox 5">
            <a:extLst>
              <a:ext uri="{FF2B5EF4-FFF2-40B4-BE49-F238E27FC236}">
                <a16:creationId xmlns:a16="http://schemas.microsoft.com/office/drawing/2014/main" id="{9DF83EE7-FF51-808D-AD4E-A40B84B92A67}"/>
              </a:ext>
            </a:extLst>
          </p:cNvPr>
          <p:cNvSpPr txBox="1"/>
          <p:nvPr/>
        </p:nvSpPr>
        <p:spPr>
          <a:xfrm>
            <a:off x="467852" y="935921"/>
            <a:ext cx="7338961" cy="338554"/>
          </a:xfrm>
          <a:prstGeom prst="rect">
            <a:avLst/>
          </a:prstGeom>
          <a:noFill/>
        </p:spPr>
        <p:txBody>
          <a:bodyPr wrap="square" rtlCol="0">
            <a:spAutoFit/>
          </a:bodyPr>
          <a:lstStyle/>
          <a:p>
            <a:r>
              <a:rPr lang="en-US" sz="1600"/>
              <a:t>Then we’ll calculate the energy expectation and minimize w/r to those parameters.</a:t>
            </a:r>
          </a:p>
        </p:txBody>
      </p:sp>
      <p:graphicFrame>
        <p:nvGraphicFramePr>
          <p:cNvPr id="8" name="Object 7">
            <a:extLst>
              <a:ext uri="{FF2B5EF4-FFF2-40B4-BE49-F238E27FC236}">
                <a16:creationId xmlns:a16="http://schemas.microsoft.com/office/drawing/2014/main" id="{C018F20C-EBEB-56D6-173B-CF0606E5364A}"/>
              </a:ext>
            </a:extLst>
          </p:cNvPr>
          <p:cNvGraphicFramePr>
            <a:graphicFrameLocks noChangeAspect="1"/>
          </p:cNvGraphicFramePr>
          <p:nvPr>
            <p:extLst>
              <p:ext uri="{D42A27DB-BD31-4B8C-83A1-F6EECF244321}">
                <p14:modId xmlns:p14="http://schemas.microsoft.com/office/powerpoint/2010/main" val="2640840556"/>
              </p:ext>
            </p:extLst>
          </p:nvPr>
        </p:nvGraphicFramePr>
        <p:xfrm>
          <a:off x="574468" y="1436890"/>
          <a:ext cx="9100473" cy="1019730"/>
        </p:xfrm>
        <a:graphic>
          <a:graphicData uri="http://schemas.openxmlformats.org/presentationml/2006/ole">
            <mc:AlternateContent xmlns:mc="http://schemas.openxmlformats.org/markup-compatibility/2006">
              <mc:Choice xmlns:v="urn:schemas-microsoft-com:vml" Requires="v">
                <p:oleObj name="Equation" r:id="rId2" imgW="6559762" imgH="734371" progId="Equation.DSMT4">
                  <p:embed/>
                </p:oleObj>
              </mc:Choice>
              <mc:Fallback>
                <p:oleObj name="Equation" r:id="rId2" imgW="6559762" imgH="734371" progId="Equation.DSMT4">
                  <p:embed/>
                  <p:pic>
                    <p:nvPicPr>
                      <p:cNvPr id="0" name=""/>
                      <p:cNvPicPr/>
                      <p:nvPr/>
                    </p:nvPicPr>
                    <p:blipFill>
                      <a:blip r:embed="rId3"/>
                      <a:stretch>
                        <a:fillRect/>
                      </a:stretch>
                    </p:blipFill>
                    <p:spPr>
                      <a:xfrm>
                        <a:off x="574468" y="1436890"/>
                        <a:ext cx="9100473" cy="1019730"/>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7A76550B-3406-4DFC-4D14-7909AAF6602F}"/>
              </a:ext>
            </a:extLst>
          </p:cNvPr>
          <p:cNvGraphicFramePr>
            <a:graphicFrameLocks noChangeAspect="1"/>
          </p:cNvGraphicFramePr>
          <p:nvPr>
            <p:extLst>
              <p:ext uri="{D42A27DB-BD31-4B8C-83A1-F6EECF244321}">
                <p14:modId xmlns:p14="http://schemas.microsoft.com/office/powerpoint/2010/main" val="317012382"/>
              </p:ext>
            </p:extLst>
          </p:nvPr>
        </p:nvGraphicFramePr>
        <p:xfrm>
          <a:off x="574468" y="3269226"/>
          <a:ext cx="2955312" cy="1595869"/>
        </p:xfrm>
        <a:graphic>
          <a:graphicData uri="http://schemas.openxmlformats.org/presentationml/2006/ole">
            <mc:AlternateContent xmlns:mc="http://schemas.openxmlformats.org/markup-compatibility/2006">
              <mc:Choice xmlns:v="urn:schemas-microsoft-com:vml" Requires="v">
                <p:oleObj name="Equation" r:id="rId4" imgW="2539800" imgH="1371600" progId="Equation.DSMT4">
                  <p:embed/>
                </p:oleObj>
              </mc:Choice>
              <mc:Fallback>
                <p:oleObj name="Equation" r:id="rId4" imgW="2539800" imgH="1371600" progId="Equation.DSMT4">
                  <p:embed/>
                  <p:pic>
                    <p:nvPicPr>
                      <p:cNvPr id="0" name=""/>
                      <p:cNvPicPr/>
                      <p:nvPr/>
                    </p:nvPicPr>
                    <p:blipFill>
                      <a:blip r:embed="rId5"/>
                      <a:stretch>
                        <a:fillRect/>
                      </a:stretch>
                    </p:blipFill>
                    <p:spPr>
                      <a:xfrm>
                        <a:off x="574468" y="3269226"/>
                        <a:ext cx="2955312" cy="1595869"/>
                      </a:xfrm>
                      <a:prstGeom prst="rect">
                        <a:avLst/>
                      </a:prstGeom>
                      <a:ln>
                        <a:solidFill>
                          <a:srgbClr val="FF0000"/>
                        </a:solidFill>
                      </a:ln>
                    </p:spPr>
                  </p:pic>
                </p:oleObj>
              </mc:Fallback>
            </mc:AlternateContent>
          </a:graphicData>
        </a:graphic>
      </p:graphicFrame>
      <p:sp>
        <p:nvSpPr>
          <p:cNvPr id="14" name="TextBox 13">
            <a:extLst>
              <a:ext uri="{FF2B5EF4-FFF2-40B4-BE49-F238E27FC236}">
                <a16:creationId xmlns:a16="http://schemas.microsoft.com/office/drawing/2014/main" id="{479553D8-7D79-62EA-898F-488631062D27}"/>
              </a:ext>
            </a:extLst>
          </p:cNvPr>
          <p:cNvSpPr txBox="1"/>
          <p:nvPr/>
        </p:nvSpPr>
        <p:spPr>
          <a:xfrm>
            <a:off x="467852" y="2731029"/>
            <a:ext cx="4695622" cy="338554"/>
          </a:xfrm>
          <a:prstGeom prst="rect">
            <a:avLst/>
          </a:prstGeom>
          <a:noFill/>
        </p:spPr>
        <p:txBody>
          <a:bodyPr wrap="square" rtlCol="0">
            <a:spAutoFit/>
          </a:bodyPr>
          <a:lstStyle/>
          <a:p>
            <a:r>
              <a:rPr lang="en-US" sz="1600"/>
              <a:t>These expectations are:</a:t>
            </a:r>
          </a:p>
        </p:txBody>
      </p:sp>
      <p:graphicFrame>
        <p:nvGraphicFramePr>
          <p:cNvPr id="15" name="Object 14">
            <a:extLst>
              <a:ext uri="{FF2B5EF4-FFF2-40B4-BE49-F238E27FC236}">
                <a16:creationId xmlns:a16="http://schemas.microsoft.com/office/drawing/2014/main" id="{AD8175B0-16AB-F85B-C3B4-5D489D3C2822}"/>
              </a:ext>
            </a:extLst>
          </p:cNvPr>
          <p:cNvGraphicFramePr>
            <a:graphicFrameLocks noChangeAspect="1"/>
          </p:cNvGraphicFramePr>
          <p:nvPr>
            <p:extLst>
              <p:ext uri="{D42A27DB-BD31-4B8C-83A1-F6EECF244321}">
                <p14:modId xmlns:p14="http://schemas.microsoft.com/office/powerpoint/2010/main" val="268342618"/>
              </p:ext>
            </p:extLst>
          </p:nvPr>
        </p:nvGraphicFramePr>
        <p:xfrm>
          <a:off x="574468" y="5367517"/>
          <a:ext cx="4945319" cy="1076918"/>
        </p:xfrm>
        <a:graphic>
          <a:graphicData uri="http://schemas.openxmlformats.org/presentationml/2006/ole">
            <mc:AlternateContent xmlns:mc="http://schemas.openxmlformats.org/markup-compatibility/2006">
              <mc:Choice xmlns:v="urn:schemas-microsoft-com:vml" Requires="v">
                <p:oleObj name="Equation" r:id="rId6" imgW="4431960" imgH="965160" progId="Equation.DSMT4">
                  <p:embed/>
                </p:oleObj>
              </mc:Choice>
              <mc:Fallback>
                <p:oleObj name="Equation" r:id="rId6" imgW="4431960" imgH="965160" progId="Equation.DSMT4">
                  <p:embed/>
                  <p:pic>
                    <p:nvPicPr>
                      <p:cNvPr id="0" name=""/>
                      <p:cNvPicPr/>
                      <p:nvPr/>
                    </p:nvPicPr>
                    <p:blipFill>
                      <a:blip r:embed="rId7"/>
                      <a:stretch>
                        <a:fillRect/>
                      </a:stretch>
                    </p:blipFill>
                    <p:spPr>
                      <a:xfrm>
                        <a:off x="574468" y="5367517"/>
                        <a:ext cx="4945319" cy="1076918"/>
                      </a:xfrm>
                      <a:prstGeom prst="rect">
                        <a:avLst/>
                      </a:prstGeom>
                      <a:ln>
                        <a:solidFill>
                          <a:srgbClr val="00B050"/>
                        </a:solidFill>
                      </a:ln>
                    </p:spPr>
                  </p:pic>
                </p:oleObj>
              </mc:Fallback>
            </mc:AlternateContent>
          </a:graphicData>
        </a:graphic>
      </p:graphicFrame>
      <p:graphicFrame>
        <p:nvGraphicFramePr>
          <p:cNvPr id="16" name="Object 15">
            <a:extLst>
              <a:ext uri="{FF2B5EF4-FFF2-40B4-BE49-F238E27FC236}">
                <a16:creationId xmlns:a16="http://schemas.microsoft.com/office/drawing/2014/main" id="{358B111F-1773-EF77-0F55-347817D77BEA}"/>
              </a:ext>
            </a:extLst>
          </p:cNvPr>
          <p:cNvGraphicFramePr>
            <a:graphicFrameLocks noChangeAspect="1"/>
          </p:cNvGraphicFramePr>
          <p:nvPr>
            <p:extLst>
              <p:ext uri="{D42A27DB-BD31-4B8C-83A1-F6EECF244321}">
                <p14:modId xmlns:p14="http://schemas.microsoft.com/office/powerpoint/2010/main" val="2941248165"/>
              </p:ext>
            </p:extLst>
          </p:nvPr>
        </p:nvGraphicFramePr>
        <p:xfrm>
          <a:off x="5743575" y="3152372"/>
          <a:ext cx="6234058" cy="1829576"/>
        </p:xfrm>
        <a:graphic>
          <a:graphicData uri="http://schemas.openxmlformats.org/presentationml/2006/ole">
            <mc:AlternateContent xmlns:mc="http://schemas.openxmlformats.org/markup-compatibility/2006">
              <mc:Choice xmlns:v="urn:schemas-microsoft-com:vml" Requires="v">
                <p:oleObj name="Equation" r:id="rId8" imgW="5371920" imgH="1574640" progId="Equation.DSMT4">
                  <p:embed/>
                </p:oleObj>
              </mc:Choice>
              <mc:Fallback>
                <p:oleObj name="Equation" r:id="rId8" imgW="5371920" imgH="1574640" progId="Equation.DSMT4">
                  <p:embed/>
                  <p:pic>
                    <p:nvPicPr>
                      <p:cNvPr id="0" name=""/>
                      <p:cNvPicPr/>
                      <p:nvPr/>
                    </p:nvPicPr>
                    <p:blipFill>
                      <a:blip r:embed="rId9"/>
                      <a:stretch>
                        <a:fillRect/>
                      </a:stretch>
                    </p:blipFill>
                    <p:spPr>
                      <a:xfrm>
                        <a:off x="5743575" y="3152372"/>
                        <a:ext cx="6234058" cy="1829576"/>
                      </a:xfrm>
                      <a:prstGeom prst="rect">
                        <a:avLst/>
                      </a:prstGeom>
                      <a:ln>
                        <a:solidFill>
                          <a:srgbClr val="0070C0"/>
                        </a:solidFill>
                      </a:ln>
                    </p:spPr>
                  </p:pic>
                </p:oleObj>
              </mc:Fallback>
            </mc:AlternateContent>
          </a:graphicData>
        </a:graphic>
      </p:graphicFrame>
    </p:spTree>
    <p:extLst>
      <p:ext uri="{BB962C8B-B14F-4D97-AF65-F5344CB8AC3E}">
        <p14:creationId xmlns:p14="http://schemas.microsoft.com/office/powerpoint/2010/main" val="10773618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836708" y="51005"/>
            <a:ext cx="3549503" cy="612169"/>
          </a:xfrm>
        </p:spPr>
        <p:txBody>
          <a:bodyPr>
            <a:normAutofit/>
          </a:bodyPr>
          <a:lstStyle/>
          <a:p>
            <a:r>
              <a:rPr lang="en-US" sz="3200" b="1" u="sng">
                <a:latin typeface="+mn-lt"/>
              </a:rPr>
              <a:t>Excitations</a:t>
            </a:r>
            <a:endParaRPr lang="en-US" sz="4800" b="1" u="sng">
              <a:latin typeface="+mn-lt"/>
            </a:endParaRPr>
          </a:p>
        </p:txBody>
      </p:sp>
      <p:sp>
        <p:nvSpPr>
          <p:cNvPr id="3" name="Rectangle 174">
            <a:extLst>
              <a:ext uri="{FF2B5EF4-FFF2-40B4-BE49-F238E27FC236}">
                <a16:creationId xmlns:a16="http://schemas.microsoft.com/office/drawing/2014/main" id="{2C62063D-B871-4D23-B3D5-555C1EA0F2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C018F20C-EBEB-56D6-173B-CF0606E5364A}"/>
              </a:ext>
            </a:extLst>
          </p:cNvPr>
          <p:cNvGraphicFramePr>
            <a:graphicFrameLocks noChangeAspect="1"/>
          </p:cNvGraphicFramePr>
          <p:nvPr>
            <p:extLst>
              <p:ext uri="{D42A27DB-BD31-4B8C-83A1-F6EECF244321}">
                <p14:modId xmlns:p14="http://schemas.microsoft.com/office/powerpoint/2010/main" val="946633588"/>
              </p:ext>
            </p:extLst>
          </p:nvPr>
        </p:nvGraphicFramePr>
        <p:xfrm>
          <a:off x="574468" y="1141922"/>
          <a:ext cx="9100473" cy="1019730"/>
        </p:xfrm>
        <a:graphic>
          <a:graphicData uri="http://schemas.openxmlformats.org/presentationml/2006/ole">
            <mc:AlternateContent xmlns:mc="http://schemas.openxmlformats.org/markup-compatibility/2006">
              <mc:Choice xmlns:v="urn:schemas-microsoft-com:vml" Requires="v">
                <p:oleObj name="Equation" r:id="rId2" imgW="6559762" imgH="734371" progId="Equation.DSMT4">
                  <p:embed/>
                </p:oleObj>
              </mc:Choice>
              <mc:Fallback>
                <p:oleObj name="Equation" r:id="rId2" imgW="6559762" imgH="734371" progId="Equation.DSMT4">
                  <p:embed/>
                  <p:pic>
                    <p:nvPicPr>
                      <p:cNvPr id="8" name="Object 7">
                        <a:extLst>
                          <a:ext uri="{FF2B5EF4-FFF2-40B4-BE49-F238E27FC236}">
                            <a16:creationId xmlns:a16="http://schemas.microsoft.com/office/drawing/2014/main" id="{C018F20C-EBEB-56D6-173B-CF0606E5364A}"/>
                          </a:ext>
                        </a:extLst>
                      </p:cNvPr>
                      <p:cNvPicPr/>
                      <p:nvPr/>
                    </p:nvPicPr>
                    <p:blipFill>
                      <a:blip r:embed="rId3"/>
                      <a:stretch>
                        <a:fillRect/>
                      </a:stretch>
                    </p:blipFill>
                    <p:spPr>
                      <a:xfrm>
                        <a:off x="574468" y="1141922"/>
                        <a:ext cx="9100473" cy="1019730"/>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7A76550B-3406-4DFC-4D14-7909AAF6602F}"/>
              </a:ext>
            </a:extLst>
          </p:cNvPr>
          <p:cNvGraphicFramePr>
            <a:graphicFrameLocks noChangeAspect="1"/>
          </p:cNvGraphicFramePr>
          <p:nvPr>
            <p:extLst>
              <p:ext uri="{D42A27DB-BD31-4B8C-83A1-F6EECF244321}">
                <p14:modId xmlns:p14="http://schemas.microsoft.com/office/powerpoint/2010/main" val="4286465300"/>
              </p:ext>
            </p:extLst>
          </p:nvPr>
        </p:nvGraphicFramePr>
        <p:xfrm>
          <a:off x="574468" y="2906292"/>
          <a:ext cx="3262240" cy="1761610"/>
        </p:xfrm>
        <a:graphic>
          <a:graphicData uri="http://schemas.openxmlformats.org/presentationml/2006/ole">
            <mc:AlternateContent xmlns:mc="http://schemas.openxmlformats.org/markup-compatibility/2006">
              <mc:Choice xmlns:v="urn:schemas-microsoft-com:vml" Requires="v">
                <p:oleObj name="Equation" r:id="rId4" imgW="2539800" imgH="1371600" progId="Equation.DSMT4">
                  <p:embed/>
                </p:oleObj>
              </mc:Choice>
              <mc:Fallback>
                <p:oleObj name="Equation" r:id="rId4" imgW="2539800" imgH="1371600" progId="Equation.DSMT4">
                  <p:embed/>
                  <p:pic>
                    <p:nvPicPr>
                      <p:cNvPr id="13" name="Object 12">
                        <a:extLst>
                          <a:ext uri="{FF2B5EF4-FFF2-40B4-BE49-F238E27FC236}">
                            <a16:creationId xmlns:a16="http://schemas.microsoft.com/office/drawing/2014/main" id="{7A76550B-3406-4DFC-4D14-7909AAF6602F}"/>
                          </a:ext>
                        </a:extLst>
                      </p:cNvPr>
                      <p:cNvPicPr/>
                      <p:nvPr/>
                    </p:nvPicPr>
                    <p:blipFill>
                      <a:blip r:embed="rId5"/>
                      <a:stretch>
                        <a:fillRect/>
                      </a:stretch>
                    </p:blipFill>
                    <p:spPr>
                      <a:xfrm>
                        <a:off x="574468" y="2906292"/>
                        <a:ext cx="3262240" cy="1761610"/>
                      </a:xfrm>
                      <a:prstGeom prst="rect">
                        <a:avLst/>
                      </a:prstGeom>
                      <a:ln>
                        <a:solidFill>
                          <a:srgbClr val="FF0000"/>
                        </a:solidFill>
                      </a:ln>
                    </p:spPr>
                  </p:pic>
                </p:oleObj>
              </mc:Fallback>
            </mc:AlternateContent>
          </a:graphicData>
        </a:graphic>
      </p:graphicFrame>
      <p:sp>
        <p:nvSpPr>
          <p:cNvPr id="14" name="TextBox 13">
            <a:extLst>
              <a:ext uri="{FF2B5EF4-FFF2-40B4-BE49-F238E27FC236}">
                <a16:creationId xmlns:a16="http://schemas.microsoft.com/office/drawing/2014/main" id="{479553D8-7D79-62EA-898F-488631062D27}"/>
              </a:ext>
            </a:extLst>
          </p:cNvPr>
          <p:cNvSpPr txBox="1"/>
          <p:nvPr/>
        </p:nvSpPr>
        <p:spPr>
          <a:xfrm>
            <a:off x="467852" y="2436061"/>
            <a:ext cx="4695622" cy="338554"/>
          </a:xfrm>
          <a:prstGeom prst="rect">
            <a:avLst/>
          </a:prstGeom>
          <a:noFill/>
        </p:spPr>
        <p:txBody>
          <a:bodyPr wrap="square" rtlCol="0">
            <a:spAutoFit/>
          </a:bodyPr>
          <a:lstStyle/>
          <a:p>
            <a:r>
              <a:rPr lang="en-US" sz="1600"/>
              <a:t>These expectations are:</a:t>
            </a:r>
          </a:p>
        </p:txBody>
      </p:sp>
      <p:graphicFrame>
        <p:nvGraphicFramePr>
          <p:cNvPr id="15" name="Object 14">
            <a:extLst>
              <a:ext uri="{FF2B5EF4-FFF2-40B4-BE49-F238E27FC236}">
                <a16:creationId xmlns:a16="http://schemas.microsoft.com/office/drawing/2014/main" id="{AD8175B0-16AB-F85B-C3B4-5D489D3C2822}"/>
              </a:ext>
            </a:extLst>
          </p:cNvPr>
          <p:cNvGraphicFramePr>
            <a:graphicFrameLocks noChangeAspect="1"/>
          </p:cNvGraphicFramePr>
          <p:nvPr>
            <p:extLst>
              <p:ext uri="{D42A27DB-BD31-4B8C-83A1-F6EECF244321}">
                <p14:modId xmlns:p14="http://schemas.microsoft.com/office/powerpoint/2010/main" val="3952688609"/>
              </p:ext>
            </p:extLst>
          </p:nvPr>
        </p:nvGraphicFramePr>
        <p:xfrm>
          <a:off x="574468" y="5072549"/>
          <a:ext cx="5147906" cy="1121034"/>
        </p:xfrm>
        <a:graphic>
          <a:graphicData uri="http://schemas.openxmlformats.org/presentationml/2006/ole">
            <mc:AlternateContent xmlns:mc="http://schemas.openxmlformats.org/markup-compatibility/2006">
              <mc:Choice xmlns:v="urn:schemas-microsoft-com:vml" Requires="v">
                <p:oleObj name="Equation" r:id="rId6" imgW="4431960" imgH="965160" progId="Equation.DSMT4">
                  <p:embed/>
                </p:oleObj>
              </mc:Choice>
              <mc:Fallback>
                <p:oleObj name="Equation" r:id="rId6" imgW="4431960" imgH="965160" progId="Equation.DSMT4">
                  <p:embed/>
                  <p:pic>
                    <p:nvPicPr>
                      <p:cNvPr id="15" name="Object 14">
                        <a:extLst>
                          <a:ext uri="{FF2B5EF4-FFF2-40B4-BE49-F238E27FC236}">
                            <a16:creationId xmlns:a16="http://schemas.microsoft.com/office/drawing/2014/main" id="{AD8175B0-16AB-F85B-C3B4-5D489D3C2822}"/>
                          </a:ext>
                        </a:extLst>
                      </p:cNvPr>
                      <p:cNvPicPr/>
                      <p:nvPr/>
                    </p:nvPicPr>
                    <p:blipFill>
                      <a:blip r:embed="rId7"/>
                      <a:stretch>
                        <a:fillRect/>
                      </a:stretch>
                    </p:blipFill>
                    <p:spPr>
                      <a:xfrm>
                        <a:off x="574468" y="5072549"/>
                        <a:ext cx="5147906" cy="1121034"/>
                      </a:xfrm>
                      <a:prstGeom prst="rect">
                        <a:avLst/>
                      </a:prstGeom>
                      <a:ln>
                        <a:solidFill>
                          <a:srgbClr val="00B050"/>
                        </a:solidFill>
                      </a:ln>
                    </p:spPr>
                  </p:pic>
                </p:oleObj>
              </mc:Fallback>
            </mc:AlternateContent>
          </a:graphicData>
        </a:graphic>
      </p:graphicFrame>
      <p:graphicFrame>
        <p:nvGraphicFramePr>
          <p:cNvPr id="16" name="Object 15">
            <a:extLst>
              <a:ext uri="{FF2B5EF4-FFF2-40B4-BE49-F238E27FC236}">
                <a16:creationId xmlns:a16="http://schemas.microsoft.com/office/drawing/2014/main" id="{358B111F-1773-EF77-0F55-347817D77BEA}"/>
              </a:ext>
            </a:extLst>
          </p:cNvPr>
          <p:cNvGraphicFramePr>
            <a:graphicFrameLocks noChangeAspect="1"/>
          </p:cNvGraphicFramePr>
          <p:nvPr>
            <p:extLst>
              <p:ext uri="{D42A27DB-BD31-4B8C-83A1-F6EECF244321}">
                <p14:modId xmlns:p14="http://schemas.microsoft.com/office/powerpoint/2010/main" val="712524530"/>
              </p:ext>
            </p:extLst>
          </p:nvPr>
        </p:nvGraphicFramePr>
        <p:xfrm>
          <a:off x="4497580" y="2857404"/>
          <a:ext cx="6234058" cy="1829576"/>
        </p:xfrm>
        <a:graphic>
          <a:graphicData uri="http://schemas.openxmlformats.org/presentationml/2006/ole">
            <mc:AlternateContent xmlns:mc="http://schemas.openxmlformats.org/markup-compatibility/2006">
              <mc:Choice xmlns:v="urn:schemas-microsoft-com:vml" Requires="v">
                <p:oleObj name="Equation" r:id="rId8" imgW="5371920" imgH="1574640" progId="Equation.DSMT4">
                  <p:embed/>
                </p:oleObj>
              </mc:Choice>
              <mc:Fallback>
                <p:oleObj name="Equation" r:id="rId8" imgW="5371920" imgH="1574640" progId="Equation.DSMT4">
                  <p:embed/>
                  <p:pic>
                    <p:nvPicPr>
                      <p:cNvPr id="16" name="Object 15">
                        <a:extLst>
                          <a:ext uri="{FF2B5EF4-FFF2-40B4-BE49-F238E27FC236}">
                            <a16:creationId xmlns:a16="http://schemas.microsoft.com/office/drawing/2014/main" id="{358B111F-1773-EF77-0F55-347817D77BEA}"/>
                          </a:ext>
                        </a:extLst>
                      </p:cNvPr>
                      <p:cNvPicPr/>
                      <p:nvPr/>
                    </p:nvPicPr>
                    <p:blipFill>
                      <a:blip r:embed="rId9"/>
                      <a:stretch>
                        <a:fillRect/>
                      </a:stretch>
                    </p:blipFill>
                    <p:spPr>
                      <a:xfrm>
                        <a:off x="4497580" y="2857404"/>
                        <a:ext cx="6234058" cy="1829576"/>
                      </a:xfrm>
                      <a:prstGeom prst="rect">
                        <a:avLst/>
                      </a:prstGeom>
                      <a:ln>
                        <a:solidFill>
                          <a:srgbClr val="0070C0"/>
                        </a:solidFill>
                      </a:ln>
                    </p:spPr>
                  </p:pic>
                </p:oleObj>
              </mc:Fallback>
            </mc:AlternateContent>
          </a:graphicData>
        </a:graphic>
      </p:graphicFrame>
      <p:sp>
        <p:nvSpPr>
          <p:cNvPr id="4" name="TextBox 3">
            <a:extLst>
              <a:ext uri="{FF2B5EF4-FFF2-40B4-BE49-F238E27FC236}">
                <a16:creationId xmlns:a16="http://schemas.microsoft.com/office/drawing/2014/main" id="{0A1FE2D7-8DDD-AAD7-5900-57A9E872BA1F}"/>
              </a:ext>
            </a:extLst>
          </p:cNvPr>
          <p:cNvSpPr txBox="1"/>
          <p:nvPr/>
        </p:nvSpPr>
        <p:spPr>
          <a:xfrm>
            <a:off x="5968182" y="5012323"/>
            <a:ext cx="4945319" cy="338554"/>
          </a:xfrm>
          <a:prstGeom prst="rect">
            <a:avLst/>
          </a:prstGeom>
          <a:noFill/>
        </p:spPr>
        <p:txBody>
          <a:bodyPr wrap="square" rtlCol="0">
            <a:spAutoFit/>
          </a:bodyPr>
          <a:lstStyle/>
          <a:p>
            <a:r>
              <a:rPr lang="en-US" sz="1600"/>
              <a:t>Adding these together and minimizing, we find:</a:t>
            </a:r>
          </a:p>
        </p:txBody>
      </p:sp>
      <p:graphicFrame>
        <p:nvGraphicFramePr>
          <p:cNvPr id="5" name="Object 4">
            <a:extLst>
              <a:ext uri="{FF2B5EF4-FFF2-40B4-BE49-F238E27FC236}">
                <a16:creationId xmlns:a16="http://schemas.microsoft.com/office/drawing/2014/main" id="{646637BB-309F-7B14-2095-E612BFC21E38}"/>
              </a:ext>
            </a:extLst>
          </p:cNvPr>
          <p:cNvGraphicFramePr>
            <a:graphicFrameLocks noChangeAspect="1"/>
          </p:cNvGraphicFramePr>
          <p:nvPr>
            <p:extLst>
              <p:ext uri="{D42A27DB-BD31-4B8C-83A1-F6EECF244321}">
                <p14:modId xmlns:p14="http://schemas.microsoft.com/office/powerpoint/2010/main" val="3594202867"/>
              </p:ext>
            </p:extLst>
          </p:nvPr>
        </p:nvGraphicFramePr>
        <p:xfrm>
          <a:off x="6096000" y="5461183"/>
          <a:ext cx="2566219" cy="621416"/>
        </p:xfrm>
        <a:graphic>
          <a:graphicData uri="http://schemas.openxmlformats.org/presentationml/2006/ole">
            <mc:AlternateContent xmlns:mc="http://schemas.openxmlformats.org/markup-compatibility/2006">
              <mc:Choice xmlns:v="urn:schemas-microsoft-com:vml" Requires="v">
                <p:oleObj name="Equation" r:id="rId10" imgW="1770740" imgH="429375" progId="Equation.DSMT4">
                  <p:embed/>
                </p:oleObj>
              </mc:Choice>
              <mc:Fallback>
                <p:oleObj name="Equation" r:id="rId10" imgW="1770740" imgH="429375" progId="Equation.DSMT4">
                  <p:embed/>
                  <p:pic>
                    <p:nvPicPr>
                      <p:cNvPr id="0" name=""/>
                      <p:cNvPicPr/>
                      <p:nvPr/>
                    </p:nvPicPr>
                    <p:blipFill>
                      <a:blip r:embed="rId11"/>
                      <a:stretch>
                        <a:fillRect/>
                      </a:stretch>
                    </p:blipFill>
                    <p:spPr>
                      <a:xfrm>
                        <a:off x="6096000" y="5461183"/>
                        <a:ext cx="2566219" cy="621416"/>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8A41988A-C98A-CD6B-7FA5-A6598479C981}"/>
              </a:ext>
            </a:extLst>
          </p:cNvPr>
          <p:cNvSpPr txBox="1"/>
          <p:nvPr/>
        </p:nvSpPr>
        <p:spPr>
          <a:xfrm>
            <a:off x="5968182" y="6226607"/>
            <a:ext cx="4945319" cy="584775"/>
          </a:xfrm>
          <a:prstGeom prst="rect">
            <a:avLst/>
          </a:prstGeom>
          <a:noFill/>
        </p:spPr>
        <p:txBody>
          <a:bodyPr wrap="square" rtlCol="0">
            <a:spAutoFit/>
          </a:bodyPr>
          <a:lstStyle/>
          <a:p>
            <a:r>
              <a:rPr lang="en-US" sz="1600"/>
              <a:t>which indicates the electron is in a bound state, since it’s energy is negative.</a:t>
            </a:r>
          </a:p>
        </p:txBody>
      </p:sp>
    </p:spTree>
    <p:extLst>
      <p:ext uri="{BB962C8B-B14F-4D97-AF65-F5344CB8AC3E}">
        <p14:creationId xmlns:p14="http://schemas.microsoft.com/office/powerpoint/2010/main" val="995304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384223" y="119674"/>
            <a:ext cx="4958499" cy="612169"/>
          </a:xfrm>
        </p:spPr>
        <p:txBody>
          <a:bodyPr>
            <a:normAutofit/>
          </a:bodyPr>
          <a:lstStyle/>
          <a:p>
            <a:r>
              <a:rPr lang="en-US" sz="3200" b="1" u="sng">
                <a:latin typeface="+mn-lt"/>
              </a:rPr>
              <a:t>Nonequilibrium Properties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71314" y="1042966"/>
            <a:ext cx="9821190" cy="615553"/>
          </a:xfrm>
          <a:prstGeom prst="rect">
            <a:avLst/>
          </a:prstGeom>
          <a:noFill/>
        </p:spPr>
        <p:txBody>
          <a:bodyPr wrap="square" rtlCol="0">
            <a:spAutoFit/>
          </a:bodyPr>
          <a:lstStyle/>
          <a:p>
            <a:r>
              <a:rPr lang="en-US" b="1"/>
              <a:t>Conductivity</a:t>
            </a:r>
            <a:endParaRPr lang="en-US" sz="1400" b="1"/>
          </a:p>
          <a:p>
            <a:r>
              <a:rPr lang="en-US" sz="1600"/>
              <a:t>Going to look at the mobility/conductivity of the polaron.  We’ll use the Frohlich Hamiltonian as our model.  </a:t>
            </a: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76BA55BC-43DB-FD07-4CCA-8324DA96A626}"/>
              </a:ext>
            </a:extLst>
          </p:cNvPr>
          <p:cNvGraphicFramePr>
            <a:graphicFrameLocks noChangeAspect="1"/>
          </p:cNvGraphicFramePr>
          <p:nvPr>
            <p:extLst>
              <p:ext uri="{D42A27DB-BD31-4B8C-83A1-F6EECF244321}">
                <p14:modId xmlns:p14="http://schemas.microsoft.com/office/powerpoint/2010/main" val="1877688942"/>
              </p:ext>
            </p:extLst>
          </p:nvPr>
        </p:nvGraphicFramePr>
        <p:xfrm>
          <a:off x="472341" y="1721928"/>
          <a:ext cx="6525246" cy="615549"/>
        </p:xfrm>
        <a:graphic>
          <a:graphicData uri="http://schemas.openxmlformats.org/presentationml/2006/ole">
            <mc:AlternateContent xmlns:mc="http://schemas.openxmlformats.org/markup-compatibility/2006">
              <mc:Choice xmlns:v="urn:schemas-microsoft-com:vml" Requires="v">
                <p:oleObj name="Equation" r:id="rId2" imgW="4845875" imgH="457855" progId="Equation.DSMT4">
                  <p:embed/>
                </p:oleObj>
              </mc:Choice>
              <mc:Fallback>
                <p:oleObj name="Equation" r:id="rId2" imgW="4845875" imgH="457855" progId="Equation.DSMT4">
                  <p:embed/>
                  <p:pic>
                    <p:nvPicPr>
                      <p:cNvPr id="0" name=""/>
                      <p:cNvPicPr/>
                      <p:nvPr/>
                    </p:nvPicPr>
                    <p:blipFill>
                      <a:blip r:embed="rId3"/>
                      <a:stretch>
                        <a:fillRect/>
                      </a:stretch>
                    </p:blipFill>
                    <p:spPr>
                      <a:xfrm>
                        <a:off x="472341" y="1721928"/>
                        <a:ext cx="6525246" cy="615549"/>
                      </a:xfrm>
                      <a:prstGeom prst="rect">
                        <a:avLst/>
                      </a:prstGeom>
                      <a:solidFill>
                        <a:schemeClr val="accent4">
                          <a:lumMod val="20000"/>
                          <a:lumOff val="80000"/>
                        </a:schemeClr>
                      </a:solidFill>
                    </p:spPr>
                  </p:pic>
                </p:oleObj>
              </mc:Fallback>
            </mc:AlternateContent>
          </a:graphicData>
        </a:graphic>
      </p:graphicFrame>
      <p:graphicFrame>
        <p:nvGraphicFramePr>
          <p:cNvPr id="5" name="Object 4">
            <a:extLst>
              <a:ext uri="{FF2B5EF4-FFF2-40B4-BE49-F238E27FC236}">
                <a16:creationId xmlns:a16="http://schemas.microsoft.com/office/drawing/2014/main" id="{6A7E4110-3B99-8703-EBE0-E567948DC4D2}"/>
              </a:ext>
            </a:extLst>
          </p:cNvPr>
          <p:cNvGraphicFramePr>
            <a:graphicFrameLocks noChangeAspect="1"/>
          </p:cNvGraphicFramePr>
          <p:nvPr>
            <p:extLst>
              <p:ext uri="{D42A27DB-BD31-4B8C-83A1-F6EECF244321}">
                <p14:modId xmlns:p14="http://schemas.microsoft.com/office/powerpoint/2010/main" val="2136297617"/>
              </p:ext>
            </p:extLst>
          </p:nvPr>
        </p:nvGraphicFramePr>
        <p:xfrm>
          <a:off x="472340" y="3311315"/>
          <a:ext cx="825517" cy="339919"/>
        </p:xfrm>
        <a:graphic>
          <a:graphicData uri="http://schemas.openxmlformats.org/presentationml/2006/ole">
            <mc:AlternateContent xmlns:mc="http://schemas.openxmlformats.org/markup-compatibility/2006">
              <mc:Choice xmlns:v="urn:schemas-microsoft-com:vml" Requires="v">
                <p:oleObj name="Equation" r:id="rId4" imgW="485415" imgH="200447" progId="Equation.DSMT4">
                  <p:embed/>
                </p:oleObj>
              </mc:Choice>
              <mc:Fallback>
                <p:oleObj name="Equation" r:id="rId4" imgW="485415" imgH="200447" progId="Equation.DSMT4">
                  <p:embed/>
                  <p:pic>
                    <p:nvPicPr>
                      <p:cNvPr id="0" name=""/>
                      <p:cNvPicPr/>
                      <p:nvPr/>
                    </p:nvPicPr>
                    <p:blipFill>
                      <a:blip r:embed="rId5"/>
                      <a:stretch>
                        <a:fillRect/>
                      </a:stretch>
                    </p:blipFill>
                    <p:spPr>
                      <a:xfrm>
                        <a:off x="472340" y="3311315"/>
                        <a:ext cx="825517" cy="339919"/>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69E2E82F-71DC-18A0-8C29-7C42DF0BCC33}"/>
              </a:ext>
            </a:extLst>
          </p:cNvPr>
          <p:cNvSpPr txBox="1"/>
          <p:nvPr/>
        </p:nvSpPr>
        <p:spPr>
          <a:xfrm>
            <a:off x="390979" y="2511383"/>
            <a:ext cx="11055110" cy="584775"/>
          </a:xfrm>
          <a:prstGeom prst="rect">
            <a:avLst/>
          </a:prstGeom>
          <a:noFill/>
        </p:spPr>
        <p:txBody>
          <a:bodyPr wrap="square" rtlCol="0">
            <a:spAutoFit/>
          </a:bodyPr>
          <a:lstStyle/>
          <a:p>
            <a:r>
              <a:rPr lang="en-US" sz="1600"/>
              <a:t>as was kind of mentioned before, the mobility gives a better indication than the conductivity of how, well, mobile, the electrons are in a semiconductor.  </a:t>
            </a:r>
          </a:p>
        </p:txBody>
      </p:sp>
      <p:sp>
        <p:nvSpPr>
          <p:cNvPr id="9" name="TextBox 8">
            <a:extLst>
              <a:ext uri="{FF2B5EF4-FFF2-40B4-BE49-F238E27FC236}">
                <a16:creationId xmlns:a16="http://schemas.microsoft.com/office/drawing/2014/main" id="{898C3C4E-3F5C-E949-C93E-03DF10B3E825}"/>
              </a:ext>
            </a:extLst>
          </p:cNvPr>
          <p:cNvSpPr txBox="1"/>
          <p:nvPr/>
        </p:nvSpPr>
        <p:spPr>
          <a:xfrm>
            <a:off x="390978" y="3848016"/>
            <a:ext cx="4495654" cy="338554"/>
          </a:xfrm>
          <a:prstGeom prst="rect">
            <a:avLst/>
          </a:prstGeom>
          <a:noFill/>
        </p:spPr>
        <p:txBody>
          <a:bodyPr wrap="square" rtlCol="0">
            <a:spAutoFit/>
          </a:bodyPr>
          <a:lstStyle/>
          <a:p>
            <a:r>
              <a:rPr lang="en-US" sz="1600"/>
              <a:t>we can of course relate it to the conductivity,</a:t>
            </a:r>
          </a:p>
        </p:txBody>
      </p:sp>
      <p:graphicFrame>
        <p:nvGraphicFramePr>
          <p:cNvPr id="13" name="Object 12">
            <a:extLst>
              <a:ext uri="{FF2B5EF4-FFF2-40B4-BE49-F238E27FC236}">
                <a16:creationId xmlns:a16="http://schemas.microsoft.com/office/drawing/2014/main" id="{527D5F82-13A6-FF4E-5388-78EB1D973660}"/>
              </a:ext>
            </a:extLst>
          </p:cNvPr>
          <p:cNvGraphicFramePr>
            <a:graphicFrameLocks noChangeAspect="1"/>
          </p:cNvGraphicFramePr>
          <p:nvPr>
            <p:extLst>
              <p:ext uri="{D42A27DB-BD31-4B8C-83A1-F6EECF244321}">
                <p14:modId xmlns:p14="http://schemas.microsoft.com/office/powerpoint/2010/main" val="706878579"/>
              </p:ext>
            </p:extLst>
          </p:nvPr>
        </p:nvGraphicFramePr>
        <p:xfrm>
          <a:off x="472340" y="4306943"/>
          <a:ext cx="825517" cy="339919"/>
        </p:xfrm>
        <a:graphic>
          <a:graphicData uri="http://schemas.openxmlformats.org/presentationml/2006/ole">
            <mc:AlternateContent xmlns:mc="http://schemas.openxmlformats.org/markup-compatibility/2006">
              <mc:Choice xmlns:v="urn:schemas-microsoft-com:vml" Requires="v">
                <p:oleObj name="Equation" r:id="rId6" imgW="485415" imgH="200447" progId="Equation.DSMT4">
                  <p:embed/>
                </p:oleObj>
              </mc:Choice>
              <mc:Fallback>
                <p:oleObj name="Equation" r:id="rId6" imgW="485415" imgH="200447" progId="Equation.DSMT4">
                  <p:embed/>
                  <p:pic>
                    <p:nvPicPr>
                      <p:cNvPr id="0" name=""/>
                      <p:cNvPicPr/>
                      <p:nvPr/>
                    </p:nvPicPr>
                    <p:blipFill>
                      <a:blip r:embed="rId7"/>
                      <a:stretch>
                        <a:fillRect/>
                      </a:stretch>
                    </p:blipFill>
                    <p:spPr>
                      <a:xfrm>
                        <a:off x="472340" y="4306943"/>
                        <a:ext cx="825517" cy="339919"/>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24925E51-34D7-61D5-0A17-2F8FEF5E2ADA}"/>
              </a:ext>
            </a:extLst>
          </p:cNvPr>
          <p:cNvGraphicFramePr>
            <a:graphicFrameLocks noChangeAspect="1"/>
          </p:cNvGraphicFramePr>
          <p:nvPr>
            <p:extLst>
              <p:ext uri="{D42A27DB-BD31-4B8C-83A1-F6EECF244321}">
                <p14:modId xmlns:p14="http://schemas.microsoft.com/office/powerpoint/2010/main" val="2170281138"/>
              </p:ext>
            </p:extLst>
          </p:nvPr>
        </p:nvGraphicFramePr>
        <p:xfrm>
          <a:off x="430279" y="5190116"/>
          <a:ext cx="909638" cy="303213"/>
        </p:xfrm>
        <a:graphic>
          <a:graphicData uri="http://schemas.openxmlformats.org/presentationml/2006/ole">
            <mc:AlternateContent xmlns:mc="http://schemas.openxmlformats.org/markup-compatibility/2006">
              <mc:Choice xmlns:v="urn:schemas-microsoft-com:vml" Requires="v">
                <p:oleObj name="Equation" r:id="rId8" imgW="599842" imgH="200447" progId="Equation.DSMT4">
                  <p:embed/>
                </p:oleObj>
              </mc:Choice>
              <mc:Fallback>
                <p:oleObj name="Equation" r:id="rId8" imgW="599842" imgH="200447" progId="Equation.DSMT4">
                  <p:embed/>
                  <p:pic>
                    <p:nvPicPr>
                      <p:cNvPr id="0" name=""/>
                      <p:cNvPicPr/>
                      <p:nvPr/>
                    </p:nvPicPr>
                    <p:blipFill>
                      <a:blip r:embed="rId9"/>
                      <a:stretch>
                        <a:fillRect/>
                      </a:stretch>
                    </p:blipFill>
                    <p:spPr>
                      <a:xfrm>
                        <a:off x="430279" y="5190116"/>
                        <a:ext cx="909638" cy="303213"/>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22D440AD-24A1-BB06-A91B-09C002687132}"/>
              </a:ext>
            </a:extLst>
          </p:cNvPr>
          <p:cNvSpPr txBox="1"/>
          <p:nvPr/>
        </p:nvSpPr>
        <p:spPr>
          <a:xfrm>
            <a:off x="390978" y="4769151"/>
            <a:ext cx="670906" cy="338554"/>
          </a:xfrm>
          <a:prstGeom prst="rect">
            <a:avLst/>
          </a:prstGeom>
          <a:noFill/>
        </p:spPr>
        <p:txBody>
          <a:bodyPr wrap="square" rtlCol="0">
            <a:spAutoFit/>
          </a:bodyPr>
          <a:lstStyle/>
          <a:p>
            <a:r>
              <a:rPr lang="en-US" sz="1600"/>
              <a:t>so,</a:t>
            </a:r>
          </a:p>
        </p:txBody>
      </p:sp>
      <p:sp>
        <p:nvSpPr>
          <p:cNvPr id="17" name="TextBox 16">
            <a:extLst>
              <a:ext uri="{FF2B5EF4-FFF2-40B4-BE49-F238E27FC236}">
                <a16:creationId xmlns:a16="http://schemas.microsoft.com/office/drawing/2014/main" id="{15A5ED08-C68E-BF6F-536D-7C8BA7DA0C1B}"/>
              </a:ext>
            </a:extLst>
          </p:cNvPr>
          <p:cNvSpPr txBox="1"/>
          <p:nvPr/>
        </p:nvSpPr>
        <p:spPr>
          <a:xfrm>
            <a:off x="421631" y="5590843"/>
            <a:ext cx="1280506" cy="338554"/>
          </a:xfrm>
          <a:prstGeom prst="rect">
            <a:avLst/>
          </a:prstGeom>
          <a:noFill/>
        </p:spPr>
        <p:txBody>
          <a:bodyPr wrap="square" rtlCol="0">
            <a:spAutoFit/>
          </a:bodyPr>
          <a:lstStyle/>
          <a:p>
            <a:r>
              <a:rPr lang="en-US" sz="1600"/>
              <a:t>and so,</a:t>
            </a:r>
          </a:p>
        </p:txBody>
      </p:sp>
      <p:graphicFrame>
        <p:nvGraphicFramePr>
          <p:cNvPr id="18" name="Object 17">
            <a:extLst>
              <a:ext uri="{FF2B5EF4-FFF2-40B4-BE49-F238E27FC236}">
                <a16:creationId xmlns:a16="http://schemas.microsoft.com/office/drawing/2014/main" id="{1A10110C-737F-CD10-66DC-96D8F4BA990D}"/>
              </a:ext>
            </a:extLst>
          </p:cNvPr>
          <p:cNvGraphicFramePr>
            <a:graphicFrameLocks noChangeAspect="1"/>
          </p:cNvGraphicFramePr>
          <p:nvPr>
            <p:extLst>
              <p:ext uri="{D42A27DB-BD31-4B8C-83A1-F6EECF244321}">
                <p14:modId xmlns:p14="http://schemas.microsoft.com/office/powerpoint/2010/main" val="3295632759"/>
              </p:ext>
            </p:extLst>
          </p:nvPr>
        </p:nvGraphicFramePr>
        <p:xfrm>
          <a:off x="493067" y="6111251"/>
          <a:ext cx="626651" cy="537130"/>
        </p:xfrm>
        <a:graphic>
          <a:graphicData uri="http://schemas.openxmlformats.org/presentationml/2006/ole">
            <mc:AlternateContent xmlns:mc="http://schemas.openxmlformats.org/markup-compatibility/2006">
              <mc:Choice xmlns:v="urn:schemas-microsoft-com:vml" Requires="v">
                <p:oleObj name="Equation" r:id="rId10" imgW="466344" imgH="400533" progId="Equation.DSMT4">
                  <p:embed/>
                </p:oleObj>
              </mc:Choice>
              <mc:Fallback>
                <p:oleObj name="Equation" r:id="rId10" imgW="466344" imgH="400533" progId="Equation.DSMT4">
                  <p:embed/>
                  <p:pic>
                    <p:nvPicPr>
                      <p:cNvPr id="0" name=""/>
                      <p:cNvPicPr/>
                      <p:nvPr/>
                    </p:nvPicPr>
                    <p:blipFill>
                      <a:blip r:embed="rId11"/>
                      <a:stretch>
                        <a:fillRect/>
                      </a:stretch>
                    </p:blipFill>
                    <p:spPr>
                      <a:xfrm>
                        <a:off x="493067" y="6111251"/>
                        <a:ext cx="626651" cy="537130"/>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7431EADC-42E5-AFE6-17DA-2594AB7AC282}"/>
              </a:ext>
            </a:extLst>
          </p:cNvPr>
          <p:cNvGraphicFramePr>
            <a:graphicFrameLocks noChangeAspect="1"/>
          </p:cNvGraphicFramePr>
          <p:nvPr>
            <p:extLst>
              <p:ext uri="{D42A27DB-BD31-4B8C-83A1-F6EECF244321}">
                <p14:modId xmlns:p14="http://schemas.microsoft.com/office/powerpoint/2010/main" val="1685283808"/>
              </p:ext>
            </p:extLst>
          </p:nvPr>
        </p:nvGraphicFramePr>
        <p:xfrm>
          <a:off x="4573307" y="6085581"/>
          <a:ext cx="657454" cy="547878"/>
        </p:xfrm>
        <a:graphic>
          <a:graphicData uri="http://schemas.openxmlformats.org/presentationml/2006/ole">
            <mc:AlternateContent xmlns:mc="http://schemas.openxmlformats.org/markup-compatibility/2006">
              <mc:Choice xmlns:v="urn:schemas-microsoft-com:vml" Requires="v">
                <p:oleObj name="Equation" r:id="rId12" imgW="456988" imgH="381426" progId="Equation.DSMT4">
                  <p:embed/>
                </p:oleObj>
              </mc:Choice>
              <mc:Fallback>
                <p:oleObj name="Equation" r:id="rId12" imgW="456988" imgH="381426" progId="Equation.DSMT4">
                  <p:embed/>
                  <p:pic>
                    <p:nvPicPr>
                      <p:cNvPr id="0" name=""/>
                      <p:cNvPicPr/>
                      <p:nvPr/>
                    </p:nvPicPr>
                    <p:blipFill>
                      <a:blip r:embed="rId13"/>
                      <a:stretch>
                        <a:fillRect/>
                      </a:stretch>
                    </p:blipFill>
                    <p:spPr>
                      <a:xfrm>
                        <a:off x="4573307" y="6085581"/>
                        <a:ext cx="657454" cy="547878"/>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978C7A15-C560-4EDB-F565-128F15B452EA}"/>
              </a:ext>
            </a:extLst>
          </p:cNvPr>
          <p:cNvSpPr txBox="1"/>
          <p:nvPr/>
        </p:nvSpPr>
        <p:spPr>
          <a:xfrm>
            <a:off x="1612491" y="6059192"/>
            <a:ext cx="2644878" cy="584775"/>
          </a:xfrm>
          <a:prstGeom prst="rect">
            <a:avLst/>
          </a:prstGeom>
          <a:noFill/>
        </p:spPr>
        <p:txBody>
          <a:bodyPr wrap="square" rtlCol="0">
            <a:spAutoFit/>
          </a:bodyPr>
          <a:lstStyle/>
          <a:p>
            <a:r>
              <a:rPr lang="en-US" sz="1600"/>
              <a:t>filling in the Drude formula for </a:t>
            </a:r>
            <a:r>
              <a:rPr lang="el-GR" sz="1600">
                <a:latin typeface="Calibri" panose="020F0502020204030204" pitchFamily="34" charset="0"/>
                <a:ea typeface="Calibri" panose="020F0502020204030204" pitchFamily="34" charset="0"/>
                <a:cs typeface="Calibri" panose="020F0502020204030204" pitchFamily="34" charset="0"/>
              </a:rPr>
              <a:t>σ</a:t>
            </a:r>
            <a:r>
              <a:rPr lang="en-US" sz="1600">
                <a:latin typeface="Calibri" panose="020F0502020204030204" pitchFamily="34" charset="0"/>
                <a:ea typeface="Calibri" panose="020F0502020204030204" pitchFamily="34" charset="0"/>
                <a:cs typeface="Calibri" panose="020F0502020204030204" pitchFamily="34" charset="0"/>
              </a:rPr>
              <a:t>, we then come to:</a:t>
            </a:r>
            <a:endParaRPr lang="en-US" sz="1600"/>
          </a:p>
        </p:txBody>
      </p:sp>
    </p:spTree>
    <p:extLst>
      <p:ext uri="{BB962C8B-B14F-4D97-AF65-F5344CB8AC3E}">
        <p14:creationId xmlns:p14="http://schemas.microsoft.com/office/powerpoint/2010/main" val="1424445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384223" y="119674"/>
            <a:ext cx="4958499" cy="612169"/>
          </a:xfrm>
        </p:spPr>
        <p:txBody>
          <a:bodyPr>
            <a:normAutofit/>
          </a:bodyPr>
          <a:lstStyle/>
          <a:p>
            <a:r>
              <a:rPr lang="en-US" sz="3200" b="1" u="sng">
                <a:latin typeface="+mn-lt"/>
              </a:rPr>
              <a:t>Nonequilibrium Properties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71314" y="1042966"/>
            <a:ext cx="9821190" cy="615553"/>
          </a:xfrm>
          <a:prstGeom prst="rect">
            <a:avLst/>
          </a:prstGeom>
          <a:noFill/>
        </p:spPr>
        <p:txBody>
          <a:bodyPr wrap="square" rtlCol="0">
            <a:spAutoFit/>
          </a:bodyPr>
          <a:lstStyle/>
          <a:p>
            <a:r>
              <a:rPr lang="en-US" b="1"/>
              <a:t>Conductivity</a:t>
            </a:r>
            <a:endParaRPr lang="en-US" sz="1400" b="1"/>
          </a:p>
          <a:p>
            <a:r>
              <a:rPr lang="en-US" sz="1600"/>
              <a:t>So we can estimate the mobility by calculating the mean free time.  We’ll use Fermi’s Golden Rule for this.  </a:t>
            </a: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76BA55BC-43DB-FD07-4CCA-8324DA96A626}"/>
              </a:ext>
            </a:extLst>
          </p:cNvPr>
          <p:cNvGraphicFramePr>
            <a:graphicFrameLocks noChangeAspect="1"/>
          </p:cNvGraphicFramePr>
          <p:nvPr/>
        </p:nvGraphicFramePr>
        <p:xfrm>
          <a:off x="472341" y="1721928"/>
          <a:ext cx="6525246" cy="615549"/>
        </p:xfrm>
        <a:graphic>
          <a:graphicData uri="http://schemas.openxmlformats.org/presentationml/2006/ole">
            <mc:AlternateContent xmlns:mc="http://schemas.openxmlformats.org/markup-compatibility/2006">
              <mc:Choice xmlns:v="urn:schemas-microsoft-com:vml" Requires="v">
                <p:oleObj name="Equation" r:id="rId2" imgW="4845875" imgH="457855" progId="Equation.DSMT4">
                  <p:embed/>
                </p:oleObj>
              </mc:Choice>
              <mc:Fallback>
                <p:oleObj name="Equation" r:id="rId2" imgW="4845875" imgH="457855" progId="Equation.DSMT4">
                  <p:embed/>
                  <p:pic>
                    <p:nvPicPr>
                      <p:cNvPr id="4" name="Object 3">
                        <a:extLst>
                          <a:ext uri="{FF2B5EF4-FFF2-40B4-BE49-F238E27FC236}">
                            <a16:creationId xmlns:a16="http://schemas.microsoft.com/office/drawing/2014/main" id="{76BA55BC-43DB-FD07-4CCA-8324DA96A626}"/>
                          </a:ext>
                        </a:extLst>
                      </p:cNvPr>
                      <p:cNvPicPr/>
                      <p:nvPr/>
                    </p:nvPicPr>
                    <p:blipFill>
                      <a:blip r:embed="rId3"/>
                      <a:stretch>
                        <a:fillRect/>
                      </a:stretch>
                    </p:blipFill>
                    <p:spPr>
                      <a:xfrm>
                        <a:off x="472341" y="1721928"/>
                        <a:ext cx="6525246" cy="615549"/>
                      </a:xfrm>
                      <a:prstGeom prst="rect">
                        <a:avLst/>
                      </a:prstGeom>
                      <a:solidFill>
                        <a:schemeClr val="accent4">
                          <a:lumMod val="20000"/>
                          <a:lumOff val="80000"/>
                        </a:schemeClr>
                      </a:solidFill>
                    </p:spPr>
                  </p:pic>
                </p:oleObj>
              </mc:Fallback>
            </mc:AlternateContent>
          </a:graphicData>
        </a:graphic>
      </p:graphicFrame>
      <p:graphicFrame>
        <p:nvGraphicFramePr>
          <p:cNvPr id="8" name="Object 7">
            <a:extLst>
              <a:ext uri="{FF2B5EF4-FFF2-40B4-BE49-F238E27FC236}">
                <a16:creationId xmlns:a16="http://schemas.microsoft.com/office/drawing/2014/main" id="{D23FD2AE-D7C4-EB7E-4602-EFB8D93AAF37}"/>
              </a:ext>
            </a:extLst>
          </p:cNvPr>
          <p:cNvGraphicFramePr>
            <a:graphicFrameLocks noChangeAspect="1"/>
          </p:cNvGraphicFramePr>
          <p:nvPr>
            <p:extLst>
              <p:ext uri="{D42A27DB-BD31-4B8C-83A1-F6EECF244321}">
                <p14:modId xmlns:p14="http://schemas.microsoft.com/office/powerpoint/2010/main" val="3121286812"/>
              </p:ext>
            </p:extLst>
          </p:nvPr>
        </p:nvGraphicFramePr>
        <p:xfrm>
          <a:off x="472341" y="3034777"/>
          <a:ext cx="6738092" cy="2016279"/>
        </p:xfrm>
        <a:graphic>
          <a:graphicData uri="http://schemas.openxmlformats.org/presentationml/2006/ole">
            <mc:AlternateContent xmlns:mc="http://schemas.openxmlformats.org/markup-compatibility/2006">
              <mc:Choice xmlns:v="urn:schemas-microsoft-com:vml" Requires="v">
                <p:oleObj name="Equation" r:id="rId4" imgW="4779306" imgH="1430889" progId="Equation.DSMT4">
                  <p:embed/>
                </p:oleObj>
              </mc:Choice>
              <mc:Fallback>
                <p:oleObj name="Equation" r:id="rId4" imgW="4779306" imgH="1430889" progId="Equation.DSMT4">
                  <p:embed/>
                  <p:pic>
                    <p:nvPicPr>
                      <p:cNvPr id="0" name=""/>
                      <p:cNvPicPr/>
                      <p:nvPr/>
                    </p:nvPicPr>
                    <p:blipFill>
                      <a:blip r:embed="rId5"/>
                      <a:stretch>
                        <a:fillRect/>
                      </a:stretch>
                    </p:blipFill>
                    <p:spPr>
                      <a:xfrm>
                        <a:off x="472341" y="3034777"/>
                        <a:ext cx="6738092" cy="2016279"/>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79090011-EF9A-B215-451E-4A0EFA21BC6F}"/>
              </a:ext>
            </a:extLst>
          </p:cNvPr>
          <p:cNvSpPr txBox="1"/>
          <p:nvPr/>
        </p:nvSpPr>
        <p:spPr>
          <a:xfrm>
            <a:off x="371313" y="2476530"/>
            <a:ext cx="11397899" cy="338554"/>
          </a:xfrm>
          <a:prstGeom prst="rect">
            <a:avLst/>
          </a:prstGeom>
          <a:noFill/>
        </p:spPr>
        <p:txBody>
          <a:bodyPr wrap="square">
            <a:spAutoFit/>
          </a:bodyPr>
          <a:lstStyle/>
          <a:p>
            <a:r>
              <a:rPr lang="en-US" sz="1600"/>
              <a:t>So we can estimate the mobility by calculating the mean free time.  We’ll use Fermi’s Golden Rule for this.  </a:t>
            </a:r>
          </a:p>
        </p:txBody>
      </p:sp>
      <p:sp>
        <p:nvSpPr>
          <p:cNvPr id="21" name="TextBox 20">
            <a:extLst>
              <a:ext uri="{FF2B5EF4-FFF2-40B4-BE49-F238E27FC236}">
                <a16:creationId xmlns:a16="http://schemas.microsoft.com/office/drawing/2014/main" id="{D5B2F3B6-6ED5-60DA-F158-65F261ABC395}"/>
              </a:ext>
            </a:extLst>
          </p:cNvPr>
          <p:cNvSpPr txBox="1"/>
          <p:nvPr/>
        </p:nvSpPr>
        <p:spPr>
          <a:xfrm>
            <a:off x="397050" y="5235880"/>
            <a:ext cx="5816937" cy="338554"/>
          </a:xfrm>
          <a:prstGeom prst="rect">
            <a:avLst/>
          </a:prstGeom>
          <a:noFill/>
        </p:spPr>
        <p:txBody>
          <a:bodyPr wrap="square">
            <a:spAutoFit/>
          </a:bodyPr>
          <a:lstStyle/>
          <a:p>
            <a:r>
              <a:rPr lang="en-US" sz="1600"/>
              <a:t>When we evaluate the matrix element, do the integrals, etc. we get:</a:t>
            </a:r>
          </a:p>
        </p:txBody>
      </p:sp>
      <p:graphicFrame>
        <p:nvGraphicFramePr>
          <p:cNvPr id="22" name="Object 21">
            <a:extLst>
              <a:ext uri="{FF2B5EF4-FFF2-40B4-BE49-F238E27FC236}">
                <a16:creationId xmlns:a16="http://schemas.microsoft.com/office/drawing/2014/main" id="{18636E7D-4CD1-ADB9-081F-F5F7F74C64DE}"/>
              </a:ext>
            </a:extLst>
          </p:cNvPr>
          <p:cNvGraphicFramePr>
            <a:graphicFrameLocks noChangeAspect="1"/>
          </p:cNvGraphicFramePr>
          <p:nvPr>
            <p:extLst>
              <p:ext uri="{D42A27DB-BD31-4B8C-83A1-F6EECF244321}">
                <p14:modId xmlns:p14="http://schemas.microsoft.com/office/powerpoint/2010/main" val="1969338552"/>
              </p:ext>
            </p:extLst>
          </p:nvPr>
        </p:nvGraphicFramePr>
        <p:xfrm>
          <a:off x="472341" y="5759257"/>
          <a:ext cx="5033724" cy="770841"/>
        </p:xfrm>
        <a:graphic>
          <a:graphicData uri="http://schemas.openxmlformats.org/presentationml/2006/ole">
            <mc:AlternateContent xmlns:mc="http://schemas.openxmlformats.org/markup-compatibility/2006">
              <mc:Choice xmlns:v="urn:schemas-microsoft-com:vml" Requires="v">
                <p:oleObj name="Equation" r:id="rId6" imgW="3822480" imgH="583920" progId="Equation.DSMT4">
                  <p:embed/>
                </p:oleObj>
              </mc:Choice>
              <mc:Fallback>
                <p:oleObj name="Equation" r:id="rId6" imgW="3822480" imgH="583920" progId="Equation.DSMT4">
                  <p:embed/>
                  <p:pic>
                    <p:nvPicPr>
                      <p:cNvPr id="0" name=""/>
                      <p:cNvPicPr/>
                      <p:nvPr/>
                    </p:nvPicPr>
                    <p:blipFill>
                      <a:blip r:embed="rId7"/>
                      <a:stretch>
                        <a:fillRect/>
                      </a:stretch>
                    </p:blipFill>
                    <p:spPr>
                      <a:xfrm>
                        <a:off x="472341" y="5759257"/>
                        <a:ext cx="5033724" cy="770841"/>
                      </a:xfrm>
                      <a:prstGeom prst="rect">
                        <a:avLst/>
                      </a:prstGeom>
                      <a:solidFill>
                        <a:schemeClr val="accent4">
                          <a:lumMod val="20000"/>
                          <a:lumOff val="80000"/>
                        </a:schemeClr>
                      </a:solidFill>
                    </p:spPr>
                  </p:pic>
                </p:oleObj>
              </mc:Fallback>
            </mc:AlternateContent>
          </a:graphicData>
        </a:graphic>
      </p:graphicFrame>
      <p:sp>
        <p:nvSpPr>
          <p:cNvPr id="23" name="TextBox 22">
            <a:extLst>
              <a:ext uri="{FF2B5EF4-FFF2-40B4-BE49-F238E27FC236}">
                <a16:creationId xmlns:a16="http://schemas.microsoft.com/office/drawing/2014/main" id="{099D8BC2-B265-A144-86C4-33867F2B0BB5}"/>
              </a:ext>
            </a:extLst>
          </p:cNvPr>
          <p:cNvSpPr txBox="1"/>
          <p:nvPr/>
        </p:nvSpPr>
        <p:spPr>
          <a:xfrm>
            <a:off x="6292645" y="5909187"/>
            <a:ext cx="5033724" cy="584775"/>
          </a:xfrm>
          <a:prstGeom prst="rect">
            <a:avLst/>
          </a:prstGeom>
          <a:noFill/>
        </p:spPr>
        <p:txBody>
          <a:bodyPr wrap="square" rtlCol="0">
            <a:spAutoFit/>
          </a:bodyPr>
          <a:lstStyle/>
          <a:p>
            <a:r>
              <a:rPr lang="en-US" sz="1600"/>
              <a:t>N</a:t>
            </a:r>
            <a:r>
              <a:rPr lang="en-US" sz="1600" baseline="-25000"/>
              <a:t>0</a:t>
            </a:r>
            <a:r>
              <a:rPr lang="en-US" sz="1600"/>
              <a:t> is the number of phonons.  Will note that at T = 0 we get 1/</a:t>
            </a:r>
            <a:r>
              <a:rPr lang="el-GR" sz="1600">
                <a:latin typeface="Calibri" panose="020F0502020204030204" pitchFamily="34" charset="0"/>
                <a:ea typeface="Calibri" panose="020F0502020204030204" pitchFamily="34" charset="0"/>
                <a:cs typeface="Calibri" panose="020F0502020204030204" pitchFamily="34" charset="0"/>
              </a:rPr>
              <a:t>τ</a:t>
            </a:r>
            <a:r>
              <a:rPr lang="en-US" sz="1600">
                <a:latin typeface="Calibri" panose="020F0502020204030204" pitchFamily="34" charset="0"/>
                <a:ea typeface="Calibri" panose="020F0502020204030204" pitchFamily="34" charset="0"/>
                <a:cs typeface="Calibri" panose="020F0502020204030204" pitchFamily="34" charset="0"/>
              </a:rPr>
              <a:t> = 0.  </a:t>
            </a:r>
            <a:endParaRPr lang="en-US" sz="1600"/>
          </a:p>
        </p:txBody>
      </p:sp>
    </p:spTree>
    <p:extLst>
      <p:ext uri="{BB962C8B-B14F-4D97-AF65-F5344CB8AC3E}">
        <p14:creationId xmlns:p14="http://schemas.microsoft.com/office/powerpoint/2010/main" val="186398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271101" y="93339"/>
            <a:ext cx="4892512" cy="612169"/>
          </a:xfrm>
        </p:spPr>
        <p:txBody>
          <a:bodyPr>
            <a:normAutofit/>
          </a:bodyPr>
          <a:lstStyle/>
          <a:p>
            <a:r>
              <a:rPr lang="en-US" sz="3200" b="1" u="sng">
                <a:latin typeface="+mn-lt"/>
              </a:rPr>
              <a:t>Nonequilibrium Properties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62638" y="992683"/>
            <a:ext cx="11466724" cy="1107996"/>
          </a:xfrm>
          <a:prstGeom prst="rect">
            <a:avLst/>
          </a:prstGeom>
          <a:noFill/>
        </p:spPr>
        <p:txBody>
          <a:bodyPr wrap="square" rtlCol="0">
            <a:spAutoFit/>
          </a:bodyPr>
          <a:lstStyle/>
          <a:p>
            <a:r>
              <a:rPr lang="en-US" b="1"/>
              <a:t>Absorption</a:t>
            </a:r>
            <a:endParaRPr lang="en-US" sz="1400" b="1"/>
          </a:p>
          <a:p>
            <a:r>
              <a:rPr lang="en-US" sz="1600"/>
              <a:t>Now let’s look at the absorptivity of the polarons.  This is A(</a:t>
            </a:r>
            <a:r>
              <a:rPr lang="el-GR" sz="1600">
                <a:latin typeface="Calibri" panose="020F0502020204030204" pitchFamily="34" charset="0"/>
                <a:ea typeface="Calibri" panose="020F0502020204030204" pitchFamily="34" charset="0"/>
                <a:cs typeface="Calibri" panose="020F0502020204030204" pitchFamily="34" charset="0"/>
              </a:rPr>
              <a:t>ω</a:t>
            </a:r>
            <a:r>
              <a:rPr lang="en-US" sz="1600"/>
              <a:t>) = Re</a:t>
            </a:r>
            <a:r>
              <a:rPr lang="el-GR" sz="1600">
                <a:latin typeface="Calibri" panose="020F0502020204030204" pitchFamily="34" charset="0"/>
                <a:ea typeface="Calibri" panose="020F0502020204030204" pitchFamily="34" charset="0"/>
                <a:cs typeface="Calibri" panose="020F0502020204030204" pitchFamily="34" charset="0"/>
              </a:rPr>
              <a:t>σ</a:t>
            </a:r>
            <a:r>
              <a:rPr lang="en-US" sz="1600">
                <a:latin typeface="Calibri" panose="020F0502020204030204" pitchFamily="34" charset="0"/>
                <a:ea typeface="Calibri" panose="020F0502020204030204" pitchFamily="34" charset="0"/>
                <a:cs typeface="Calibri" panose="020F0502020204030204" pitchFamily="34" charset="0"/>
              </a:rPr>
              <a:t>(</a:t>
            </a:r>
            <a:r>
              <a:rPr lang="el-GR" sz="1600">
                <a:latin typeface="Calibri" panose="020F0502020204030204" pitchFamily="34" charset="0"/>
                <a:ea typeface="Calibri" panose="020F0502020204030204" pitchFamily="34" charset="0"/>
                <a:cs typeface="Calibri" panose="020F0502020204030204" pitchFamily="34" charset="0"/>
              </a:rPr>
              <a:t>ω</a:t>
            </a:r>
            <a:r>
              <a:rPr lang="en-US" sz="1600">
                <a:latin typeface="Calibri" panose="020F0502020204030204" pitchFamily="34" charset="0"/>
                <a:ea typeface="Calibri" panose="020F0502020204030204" pitchFamily="34" charset="0"/>
                <a:cs typeface="Calibri" panose="020F0502020204030204" pitchFamily="34" charset="0"/>
              </a:rPr>
              <a:t>).   But instead of calculating the AC conductivity, we’ll resort to another Fermi’s Golden Rule calculation.  So let’s take our H and add an EM field perturbation, and we’ll write B as the phonon operator now, to distinguish from photon A.  </a:t>
            </a:r>
            <a:endParaRPr lang="en-US" sz="1600"/>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BE2EE75C-A4B1-67F8-49EB-2F723E7CA7CF}"/>
              </a:ext>
            </a:extLst>
          </p:cNvPr>
          <p:cNvGraphicFramePr>
            <a:graphicFrameLocks noChangeAspect="1"/>
          </p:cNvGraphicFramePr>
          <p:nvPr>
            <p:extLst>
              <p:ext uri="{D42A27DB-BD31-4B8C-83A1-F6EECF244321}">
                <p14:modId xmlns:p14="http://schemas.microsoft.com/office/powerpoint/2010/main" val="2061979611"/>
              </p:ext>
            </p:extLst>
          </p:nvPr>
        </p:nvGraphicFramePr>
        <p:xfrm>
          <a:off x="510153" y="2238245"/>
          <a:ext cx="8301038" cy="711200"/>
        </p:xfrm>
        <a:graphic>
          <a:graphicData uri="http://schemas.openxmlformats.org/presentationml/2006/ole">
            <mc:AlternateContent xmlns:mc="http://schemas.openxmlformats.org/markup-compatibility/2006">
              <mc:Choice xmlns:v="urn:schemas-microsoft-com:vml" Requires="v">
                <p:oleObj name="Equation" r:id="rId2" imgW="5486400" imgH="469800" progId="Equation.DSMT4">
                  <p:embed/>
                </p:oleObj>
              </mc:Choice>
              <mc:Fallback>
                <p:oleObj name="Equation" r:id="rId2" imgW="5486400" imgH="469800" progId="Equation.DSMT4">
                  <p:embed/>
                  <p:pic>
                    <p:nvPicPr>
                      <p:cNvPr id="0" name=""/>
                      <p:cNvPicPr/>
                      <p:nvPr/>
                    </p:nvPicPr>
                    <p:blipFill>
                      <a:blip r:embed="rId3"/>
                      <a:stretch>
                        <a:fillRect/>
                      </a:stretch>
                    </p:blipFill>
                    <p:spPr>
                      <a:xfrm>
                        <a:off x="510153" y="2238245"/>
                        <a:ext cx="8301038" cy="71120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DD835DD7-14C4-6A2B-E4B1-E4FB6C0AE3FD}"/>
              </a:ext>
            </a:extLst>
          </p:cNvPr>
          <p:cNvGraphicFramePr>
            <a:graphicFrameLocks noChangeAspect="1"/>
          </p:cNvGraphicFramePr>
          <p:nvPr>
            <p:extLst>
              <p:ext uri="{D42A27DB-BD31-4B8C-83A1-F6EECF244321}">
                <p14:modId xmlns:p14="http://schemas.microsoft.com/office/powerpoint/2010/main" val="3145218286"/>
              </p:ext>
            </p:extLst>
          </p:nvPr>
        </p:nvGraphicFramePr>
        <p:xfrm>
          <a:off x="510153" y="3728067"/>
          <a:ext cx="7500938" cy="742950"/>
        </p:xfrm>
        <a:graphic>
          <a:graphicData uri="http://schemas.openxmlformats.org/presentationml/2006/ole">
            <mc:AlternateContent xmlns:mc="http://schemas.openxmlformats.org/markup-compatibility/2006">
              <mc:Choice xmlns:v="urn:schemas-microsoft-com:vml" Requires="v">
                <p:oleObj name="Equation" r:id="rId4" imgW="5130720" imgH="507960" progId="Equation.DSMT4">
                  <p:embed/>
                </p:oleObj>
              </mc:Choice>
              <mc:Fallback>
                <p:oleObj name="Equation" r:id="rId4" imgW="5130720" imgH="507960" progId="Equation.DSMT4">
                  <p:embed/>
                  <p:pic>
                    <p:nvPicPr>
                      <p:cNvPr id="0" name=""/>
                      <p:cNvPicPr/>
                      <p:nvPr/>
                    </p:nvPicPr>
                    <p:blipFill>
                      <a:blip r:embed="rId5"/>
                      <a:stretch>
                        <a:fillRect/>
                      </a:stretch>
                    </p:blipFill>
                    <p:spPr>
                      <a:xfrm>
                        <a:off x="510153" y="3728067"/>
                        <a:ext cx="7500938" cy="742950"/>
                      </a:xfrm>
                      <a:prstGeom prst="rect">
                        <a:avLst/>
                      </a:prstGeom>
                      <a:solidFill>
                        <a:schemeClr val="accent4">
                          <a:lumMod val="20000"/>
                          <a:lumOff val="80000"/>
                        </a:schemeClr>
                      </a:solidFill>
                    </p:spPr>
                  </p:pic>
                </p:oleObj>
              </mc:Fallback>
            </mc:AlternateContent>
          </a:graphicData>
        </a:graphic>
      </p:graphicFrame>
      <p:sp>
        <p:nvSpPr>
          <p:cNvPr id="8" name="TextBox 7">
            <a:extLst>
              <a:ext uri="{FF2B5EF4-FFF2-40B4-BE49-F238E27FC236}">
                <a16:creationId xmlns:a16="http://schemas.microsoft.com/office/drawing/2014/main" id="{7269C924-2C9D-989F-17CE-0C07C4BBD6BF}"/>
              </a:ext>
            </a:extLst>
          </p:cNvPr>
          <p:cNvSpPr txBox="1"/>
          <p:nvPr/>
        </p:nvSpPr>
        <p:spPr>
          <a:xfrm>
            <a:off x="436512" y="3152039"/>
            <a:ext cx="11466724" cy="338554"/>
          </a:xfrm>
          <a:prstGeom prst="rect">
            <a:avLst/>
          </a:prstGeom>
          <a:noFill/>
        </p:spPr>
        <p:txBody>
          <a:bodyPr wrap="square" rtlCol="0">
            <a:spAutoFit/>
          </a:bodyPr>
          <a:lstStyle/>
          <a:p>
            <a:r>
              <a:rPr lang="en-US" sz="1600"/>
              <a:t>Then the rate of energy absorption, induced by EM field causing the state {N</a:t>
            </a:r>
            <a:r>
              <a:rPr lang="en-US" sz="1600" baseline="-25000"/>
              <a:t>q</a:t>
            </a:r>
            <a:r>
              <a:rPr lang="en-US" sz="1600"/>
              <a:t>}p to scatter into any and all states {N’</a:t>
            </a:r>
            <a:r>
              <a:rPr lang="en-US" sz="1600" baseline="-25000"/>
              <a:t>q</a:t>
            </a:r>
            <a:r>
              <a:rPr lang="en-US" sz="1600"/>
              <a:t>}p’, is:</a:t>
            </a:r>
          </a:p>
        </p:txBody>
      </p:sp>
      <p:sp>
        <p:nvSpPr>
          <p:cNvPr id="11" name="TextBox 10">
            <a:extLst>
              <a:ext uri="{FF2B5EF4-FFF2-40B4-BE49-F238E27FC236}">
                <a16:creationId xmlns:a16="http://schemas.microsoft.com/office/drawing/2014/main" id="{9E8D50B0-7AF8-903A-C467-9A98B6BA28E9}"/>
              </a:ext>
            </a:extLst>
          </p:cNvPr>
          <p:cNvSpPr txBox="1"/>
          <p:nvPr/>
        </p:nvSpPr>
        <p:spPr>
          <a:xfrm>
            <a:off x="436512" y="4719093"/>
            <a:ext cx="10644443" cy="584775"/>
          </a:xfrm>
          <a:prstGeom prst="rect">
            <a:avLst/>
          </a:prstGeom>
          <a:noFill/>
        </p:spPr>
        <p:txBody>
          <a:bodyPr wrap="square" rtlCol="0">
            <a:spAutoFit/>
          </a:bodyPr>
          <a:lstStyle/>
          <a:p>
            <a:r>
              <a:rPr lang="en-US" sz="1600"/>
              <a:t>Factor of 2 on the </a:t>
            </a:r>
            <a:r>
              <a:rPr lang="el-GR" sz="1600">
                <a:latin typeface="Calibri" panose="020F0502020204030204" pitchFamily="34" charset="0"/>
                <a:ea typeface="Calibri" panose="020F0502020204030204" pitchFamily="34" charset="0"/>
                <a:cs typeface="Calibri" panose="020F0502020204030204" pitchFamily="34" charset="0"/>
              </a:rPr>
              <a:t>π</a:t>
            </a:r>
            <a:r>
              <a:rPr lang="en-US" sz="1600"/>
              <a:t> is for spin degeneracy.  And extra sum over p is to include any extra electrons in the band.  To evaluate this, we need to work out the wavefunction.  Can’t do this exactly, but we can do it to first order in g(q) = M</a:t>
            </a:r>
            <a:r>
              <a:rPr lang="en-US" sz="1600" baseline="-25000"/>
              <a:t>0</a:t>
            </a:r>
            <a:r>
              <a:rPr lang="en-US" sz="1600"/>
              <a:t>/q.  </a:t>
            </a:r>
          </a:p>
        </p:txBody>
      </p:sp>
      <p:graphicFrame>
        <p:nvGraphicFramePr>
          <p:cNvPr id="12" name="Object 11">
            <a:extLst>
              <a:ext uri="{FF2B5EF4-FFF2-40B4-BE49-F238E27FC236}">
                <a16:creationId xmlns:a16="http://schemas.microsoft.com/office/drawing/2014/main" id="{36439903-BC48-36E9-761F-FD3608A6D834}"/>
              </a:ext>
            </a:extLst>
          </p:cNvPr>
          <p:cNvGraphicFramePr>
            <a:graphicFrameLocks noChangeAspect="1"/>
          </p:cNvGraphicFramePr>
          <p:nvPr>
            <p:extLst>
              <p:ext uri="{D42A27DB-BD31-4B8C-83A1-F6EECF244321}">
                <p14:modId xmlns:p14="http://schemas.microsoft.com/office/powerpoint/2010/main" val="3168376943"/>
              </p:ext>
            </p:extLst>
          </p:nvPr>
        </p:nvGraphicFramePr>
        <p:xfrm>
          <a:off x="510153" y="5514153"/>
          <a:ext cx="3344092" cy="702328"/>
        </p:xfrm>
        <a:graphic>
          <a:graphicData uri="http://schemas.openxmlformats.org/presentationml/2006/ole">
            <mc:AlternateContent xmlns:mc="http://schemas.openxmlformats.org/markup-compatibility/2006">
              <mc:Choice xmlns:v="urn:schemas-microsoft-com:vml" Requires="v">
                <p:oleObj name="Equation" r:id="rId6" imgW="2313368" imgH="486336" progId="Equation.DSMT4">
                  <p:embed/>
                </p:oleObj>
              </mc:Choice>
              <mc:Fallback>
                <p:oleObj name="Equation" r:id="rId6" imgW="2313368" imgH="486336" progId="Equation.DSMT4">
                  <p:embed/>
                  <p:pic>
                    <p:nvPicPr>
                      <p:cNvPr id="0" name=""/>
                      <p:cNvPicPr/>
                      <p:nvPr/>
                    </p:nvPicPr>
                    <p:blipFill>
                      <a:blip r:embed="rId7"/>
                      <a:stretch>
                        <a:fillRect/>
                      </a:stretch>
                    </p:blipFill>
                    <p:spPr>
                      <a:xfrm>
                        <a:off x="510153" y="5514153"/>
                        <a:ext cx="3344092" cy="702328"/>
                      </a:xfrm>
                      <a:prstGeom prst="rect">
                        <a:avLst/>
                      </a:prstGeom>
                    </p:spPr>
                  </p:pic>
                </p:oleObj>
              </mc:Fallback>
            </mc:AlternateContent>
          </a:graphicData>
        </a:graphic>
      </p:graphicFrame>
    </p:spTree>
    <p:extLst>
      <p:ext uri="{BB962C8B-B14F-4D97-AF65-F5344CB8AC3E}">
        <p14:creationId xmlns:p14="http://schemas.microsoft.com/office/powerpoint/2010/main" val="37844782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271101" y="93339"/>
            <a:ext cx="4892512" cy="612169"/>
          </a:xfrm>
        </p:spPr>
        <p:txBody>
          <a:bodyPr>
            <a:normAutofit/>
          </a:bodyPr>
          <a:lstStyle/>
          <a:p>
            <a:r>
              <a:rPr lang="en-US" sz="3200" b="1" u="sng">
                <a:latin typeface="+mn-lt"/>
              </a:rPr>
              <a:t>Nonequilibrium Properties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62638" y="992683"/>
            <a:ext cx="11466724" cy="615553"/>
          </a:xfrm>
          <a:prstGeom prst="rect">
            <a:avLst/>
          </a:prstGeom>
          <a:noFill/>
        </p:spPr>
        <p:txBody>
          <a:bodyPr wrap="square" rtlCol="0">
            <a:spAutoFit/>
          </a:bodyPr>
          <a:lstStyle/>
          <a:p>
            <a:r>
              <a:rPr lang="en-US" b="1"/>
              <a:t>Absorption</a:t>
            </a:r>
            <a:endParaRPr lang="en-US" sz="1400" b="1"/>
          </a:p>
          <a:p>
            <a:r>
              <a:rPr lang="en-US" sz="1600"/>
              <a:t>When we work out the wavefunction, we get:</a:t>
            </a: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AC088301-5045-1C25-7204-9F2CF3756719}"/>
              </a:ext>
            </a:extLst>
          </p:cNvPr>
          <p:cNvGraphicFramePr>
            <a:graphicFrameLocks noChangeAspect="1"/>
          </p:cNvGraphicFramePr>
          <p:nvPr>
            <p:extLst>
              <p:ext uri="{D42A27DB-BD31-4B8C-83A1-F6EECF244321}">
                <p14:modId xmlns:p14="http://schemas.microsoft.com/office/powerpoint/2010/main" val="1372680808"/>
              </p:ext>
            </p:extLst>
          </p:nvPr>
        </p:nvGraphicFramePr>
        <p:xfrm>
          <a:off x="419099" y="1698190"/>
          <a:ext cx="11353801" cy="2852738"/>
        </p:xfrm>
        <a:graphic>
          <a:graphicData uri="http://schemas.openxmlformats.org/presentationml/2006/ole">
            <mc:AlternateContent xmlns:mc="http://schemas.openxmlformats.org/markup-compatibility/2006">
              <mc:Choice xmlns:v="urn:schemas-microsoft-com:vml" Requires="v">
                <p:oleObj name="Equation" r:id="rId2" imgW="10312200" imgH="2590560" progId="Equation.DSMT4">
                  <p:embed/>
                </p:oleObj>
              </mc:Choice>
              <mc:Fallback>
                <p:oleObj name="Equation" r:id="rId2" imgW="10312200" imgH="2590560" progId="Equation.DSMT4">
                  <p:embed/>
                  <p:pic>
                    <p:nvPicPr>
                      <p:cNvPr id="0" name=""/>
                      <p:cNvPicPr/>
                      <p:nvPr/>
                    </p:nvPicPr>
                    <p:blipFill>
                      <a:blip r:embed="rId3"/>
                      <a:stretch>
                        <a:fillRect/>
                      </a:stretch>
                    </p:blipFill>
                    <p:spPr>
                      <a:xfrm>
                        <a:off x="419099" y="1698190"/>
                        <a:ext cx="11353801" cy="2852738"/>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D61181BE-71DA-8A46-EE9E-1A79D90B939A}"/>
              </a:ext>
            </a:extLst>
          </p:cNvPr>
          <p:cNvGraphicFramePr>
            <a:graphicFrameLocks noChangeAspect="1"/>
          </p:cNvGraphicFramePr>
          <p:nvPr>
            <p:extLst>
              <p:ext uri="{D42A27DB-BD31-4B8C-83A1-F6EECF244321}">
                <p14:modId xmlns:p14="http://schemas.microsoft.com/office/powerpoint/2010/main" val="3618585435"/>
              </p:ext>
            </p:extLst>
          </p:nvPr>
        </p:nvGraphicFramePr>
        <p:xfrm>
          <a:off x="577391" y="5456443"/>
          <a:ext cx="8590959" cy="688717"/>
        </p:xfrm>
        <a:graphic>
          <a:graphicData uri="http://schemas.openxmlformats.org/presentationml/2006/ole">
            <mc:AlternateContent xmlns:mc="http://schemas.openxmlformats.org/markup-compatibility/2006">
              <mc:Choice xmlns:v="urn:schemas-microsoft-com:vml" Requires="v">
                <p:oleObj name="Equation" r:id="rId4" imgW="6435979" imgH="515178" progId="Equation.DSMT4">
                  <p:embed/>
                </p:oleObj>
              </mc:Choice>
              <mc:Fallback>
                <p:oleObj name="Equation" r:id="rId4" imgW="6435979" imgH="515178" progId="Equation.DSMT4">
                  <p:embed/>
                  <p:pic>
                    <p:nvPicPr>
                      <p:cNvPr id="0" name=""/>
                      <p:cNvPicPr/>
                      <p:nvPr/>
                    </p:nvPicPr>
                    <p:blipFill>
                      <a:blip r:embed="rId5"/>
                      <a:stretch>
                        <a:fillRect/>
                      </a:stretch>
                    </p:blipFill>
                    <p:spPr>
                      <a:xfrm>
                        <a:off x="577391" y="5456443"/>
                        <a:ext cx="8590959" cy="688717"/>
                      </a:xfrm>
                      <a:prstGeom prst="rect">
                        <a:avLst/>
                      </a:prstGeom>
                      <a:solidFill>
                        <a:schemeClr val="accent4">
                          <a:lumMod val="20000"/>
                          <a:lumOff val="80000"/>
                        </a:schemeClr>
                      </a:solidFill>
                    </p:spPr>
                  </p:pic>
                </p:oleObj>
              </mc:Fallback>
            </mc:AlternateContent>
          </a:graphicData>
        </a:graphic>
      </p:graphicFrame>
      <p:sp>
        <p:nvSpPr>
          <p:cNvPr id="10" name="TextBox 9">
            <a:extLst>
              <a:ext uri="{FF2B5EF4-FFF2-40B4-BE49-F238E27FC236}">
                <a16:creationId xmlns:a16="http://schemas.microsoft.com/office/drawing/2014/main" id="{D8A1D67D-EF94-1C24-96C9-FD8F1F28EF09}"/>
              </a:ext>
            </a:extLst>
          </p:cNvPr>
          <p:cNvSpPr txBox="1"/>
          <p:nvPr/>
        </p:nvSpPr>
        <p:spPr>
          <a:xfrm>
            <a:off x="538060" y="4990533"/>
            <a:ext cx="2382121" cy="338554"/>
          </a:xfrm>
          <a:prstGeom prst="rect">
            <a:avLst/>
          </a:prstGeom>
          <a:noFill/>
        </p:spPr>
        <p:txBody>
          <a:bodyPr wrap="square" rtlCol="0">
            <a:spAutoFit/>
          </a:bodyPr>
          <a:lstStyle/>
          <a:p>
            <a:r>
              <a:rPr lang="en-US" sz="1600"/>
              <a:t>and this simplifies to:</a:t>
            </a:r>
          </a:p>
        </p:txBody>
      </p:sp>
    </p:spTree>
    <p:extLst>
      <p:ext uri="{BB962C8B-B14F-4D97-AF65-F5344CB8AC3E}">
        <p14:creationId xmlns:p14="http://schemas.microsoft.com/office/powerpoint/2010/main" val="15604686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271101" y="93339"/>
            <a:ext cx="4892512" cy="612169"/>
          </a:xfrm>
        </p:spPr>
        <p:txBody>
          <a:bodyPr>
            <a:normAutofit/>
          </a:bodyPr>
          <a:lstStyle/>
          <a:p>
            <a:r>
              <a:rPr lang="en-US" sz="3200" b="1" u="sng">
                <a:latin typeface="+mn-lt"/>
              </a:rPr>
              <a:t>Nonequilibrium Properties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62638" y="805869"/>
            <a:ext cx="4258523" cy="615553"/>
          </a:xfrm>
          <a:prstGeom prst="rect">
            <a:avLst/>
          </a:prstGeom>
          <a:noFill/>
        </p:spPr>
        <p:txBody>
          <a:bodyPr wrap="square" rtlCol="0">
            <a:spAutoFit/>
          </a:bodyPr>
          <a:lstStyle/>
          <a:p>
            <a:r>
              <a:rPr lang="en-US" b="1"/>
              <a:t>Absorption</a:t>
            </a:r>
            <a:endParaRPr lang="en-US" sz="1400" b="1"/>
          </a:p>
          <a:p>
            <a:r>
              <a:rPr lang="en-US" sz="1600"/>
              <a:t>Then we work out the overlap,</a:t>
            </a: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1D17E391-CE6F-D87F-78D0-82E9A3E8453B}"/>
              </a:ext>
            </a:extLst>
          </p:cNvPr>
          <p:cNvGraphicFramePr>
            <a:graphicFrameLocks noChangeAspect="1"/>
          </p:cNvGraphicFramePr>
          <p:nvPr>
            <p:extLst>
              <p:ext uri="{D42A27DB-BD31-4B8C-83A1-F6EECF244321}">
                <p14:modId xmlns:p14="http://schemas.microsoft.com/office/powerpoint/2010/main" val="2288143624"/>
              </p:ext>
            </p:extLst>
          </p:nvPr>
        </p:nvGraphicFramePr>
        <p:xfrm>
          <a:off x="505783" y="1511376"/>
          <a:ext cx="11180433" cy="656794"/>
        </p:xfrm>
        <a:graphic>
          <a:graphicData uri="http://schemas.openxmlformats.org/presentationml/2006/ole">
            <mc:AlternateContent xmlns:mc="http://schemas.openxmlformats.org/markup-compatibility/2006">
              <mc:Choice xmlns:v="urn:schemas-microsoft-com:vml" Requires="v">
                <p:oleObj name="Equation" r:id="rId2" imgW="9512280" imgH="558720" progId="Equation.DSMT4">
                  <p:embed/>
                </p:oleObj>
              </mc:Choice>
              <mc:Fallback>
                <p:oleObj name="Equation" r:id="rId2" imgW="9512280" imgH="558720" progId="Equation.DSMT4">
                  <p:embed/>
                  <p:pic>
                    <p:nvPicPr>
                      <p:cNvPr id="0" name=""/>
                      <p:cNvPicPr/>
                      <p:nvPr/>
                    </p:nvPicPr>
                    <p:blipFill>
                      <a:blip r:embed="rId3"/>
                      <a:stretch>
                        <a:fillRect/>
                      </a:stretch>
                    </p:blipFill>
                    <p:spPr>
                      <a:xfrm>
                        <a:off x="505783" y="1511376"/>
                        <a:ext cx="11180433" cy="656794"/>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831B8336-9991-B3E9-1011-892FE5A09216}"/>
              </a:ext>
            </a:extLst>
          </p:cNvPr>
          <p:cNvGraphicFramePr>
            <a:graphicFrameLocks noChangeAspect="1"/>
          </p:cNvGraphicFramePr>
          <p:nvPr>
            <p:extLst>
              <p:ext uri="{D42A27DB-BD31-4B8C-83A1-F6EECF244321}">
                <p14:modId xmlns:p14="http://schemas.microsoft.com/office/powerpoint/2010/main" val="1571582302"/>
              </p:ext>
            </p:extLst>
          </p:nvPr>
        </p:nvGraphicFramePr>
        <p:xfrm>
          <a:off x="505783" y="2980592"/>
          <a:ext cx="8010883" cy="1948172"/>
        </p:xfrm>
        <a:graphic>
          <a:graphicData uri="http://schemas.openxmlformats.org/presentationml/2006/ole">
            <mc:AlternateContent xmlns:mc="http://schemas.openxmlformats.org/markup-compatibility/2006">
              <mc:Choice xmlns:v="urn:schemas-microsoft-com:vml" Requires="v">
                <p:oleObj name="Equation" r:id="rId4" imgW="6527520" imgH="1587240" progId="Equation.DSMT4">
                  <p:embed/>
                </p:oleObj>
              </mc:Choice>
              <mc:Fallback>
                <p:oleObj name="Equation" r:id="rId4" imgW="6527520" imgH="1587240" progId="Equation.DSMT4">
                  <p:embed/>
                  <p:pic>
                    <p:nvPicPr>
                      <p:cNvPr id="0" name=""/>
                      <p:cNvPicPr/>
                      <p:nvPr/>
                    </p:nvPicPr>
                    <p:blipFill>
                      <a:blip r:embed="rId5"/>
                      <a:stretch>
                        <a:fillRect/>
                      </a:stretch>
                    </p:blipFill>
                    <p:spPr>
                      <a:xfrm>
                        <a:off x="505783" y="2980592"/>
                        <a:ext cx="8010883" cy="1948172"/>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211705DC-7738-C61D-55F6-DD8353780C9A}"/>
              </a:ext>
            </a:extLst>
          </p:cNvPr>
          <p:cNvSpPr txBox="1"/>
          <p:nvPr/>
        </p:nvSpPr>
        <p:spPr>
          <a:xfrm>
            <a:off x="418591" y="2448588"/>
            <a:ext cx="3082991" cy="338554"/>
          </a:xfrm>
          <a:prstGeom prst="rect">
            <a:avLst/>
          </a:prstGeom>
          <a:noFill/>
        </p:spPr>
        <p:txBody>
          <a:bodyPr wrap="square" rtlCol="0">
            <a:spAutoFit/>
          </a:bodyPr>
          <a:lstStyle/>
          <a:p>
            <a:r>
              <a:rPr lang="en-US" sz="1600"/>
              <a:t>filling this in, we have:</a:t>
            </a:r>
          </a:p>
        </p:txBody>
      </p:sp>
      <p:pic>
        <p:nvPicPr>
          <p:cNvPr id="1026" name="Picture 1">
            <a:extLst>
              <a:ext uri="{FF2B5EF4-FFF2-40B4-BE49-F238E27FC236}">
                <a16:creationId xmlns:a16="http://schemas.microsoft.com/office/drawing/2014/main" id="{0FA02F54-857A-D75A-54B8-254AB4836D6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2764" y="5417340"/>
            <a:ext cx="4352852" cy="1269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F2819C85-375F-12BC-C28A-0611E78E85A6}"/>
              </a:ext>
            </a:extLst>
          </p:cNvPr>
          <p:cNvSpPr txBox="1"/>
          <p:nvPr/>
        </p:nvSpPr>
        <p:spPr>
          <a:xfrm>
            <a:off x="5978012" y="5466501"/>
            <a:ext cx="3962401" cy="1077218"/>
          </a:xfrm>
          <a:prstGeom prst="rect">
            <a:avLst/>
          </a:prstGeom>
          <a:noFill/>
        </p:spPr>
        <p:txBody>
          <a:bodyPr wrap="square" rtlCol="0">
            <a:spAutoFit/>
          </a:bodyPr>
          <a:lstStyle/>
          <a:p>
            <a:r>
              <a:rPr lang="en-US" sz="1600"/>
              <a:t>the first term represents process whereby electron absorbs photon and phonon, and the second a process where it absorbs photon and emits phonon.</a:t>
            </a:r>
          </a:p>
        </p:txBody>
      </p:sp>
    </p:spTree>
    <p:extLst>
      <p:ext uri="{BB962C8B-B14F-4D97-AF65-F5344CB8AC3E}">
        <p14:creationId xmlns:p14="http://schemas.microsoft.com/office/powerpoint/2010/main" val="3312514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618150" y="89594"/>
            <a:ext cx="3624918" cy="612169"/>
          </a:xfrm>
        </p:spPr>
        <p:txBody>
          <a:bodyPr>
            <a:normAutofit/>
          </a:bodyPr>
          <a:lstStyle/>
          <a:p>
            <a:r>
              <a:rPr lang="en-US" sz="3200" b="1" u="sng">
                <a:latin typeface="+mn-lt"/>
              </a:rPr>
              <a:t>Interaction</a:t>
            </a:r>
            <a:endParaRPr lang="en-US" sz="4800" b="1" u="sng">
              <a:latin typeface="+mn-lt"/>
            </a:endParaRPr>
          </a:p>
        </p:txBody>
      </p:sp>
      <p:sp>
        <p:nvSpPr>
          <p:cNvPr id="3" name="Rectangle 174">
            <a:extLst>
              <a:ext uri="{FF2B5EF4-FFF2-40B4-BE49-F238E27FC236}">
                <a16:creationId xmlns:a16="http://schemas.microsoft.com/office/drawing/2014/main" id="{2C62063D-B871-4D23-B3D5-555C1EA0F2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E00D9F69-CD8C-389F-80AD-99F15F97396D}"/>
              </a:ext>
            </a:extLst>
          </p:cNvPr>
          <p:cNvSpPr txBox="1"/>
          <p:nvPr/>
        </p:nvSpPr>
        <p:spPr>
          <a:xfrm>
            <a:off x="256375" y="1042320"/>
            <a:ext cx="11257199" cy="1077218"/>
          </a:xfrm>
          <a:prstGeom prst="rect">
            <a:avLst/>
          </a:prstGeom>
          <a:noFill/>
        </p:spPr>
        <p:txBody>
          <a:bodyPr wrap="square" rtlCol="0">
            <a:spAutoFit/>
          </a:bodyPr>
          <a:lstStyle/>
          <a:p>
            <a:r>
              <a:rPr lang="en-US" sz="1600"/>
              <a:t>We’ll also be interested in the </a:t>
            </a:r>
            <a:r>
              <a:rPr lang="en-US" sz="1600" b="1"/>
              <a:t>coupling between electrons and optical modes</a:t>
            </a:r>
            <a:r>
              <a:rPr lang="en-US" sz="1600"/>
              <a:t>.  </a:t>
            </a:r>
            <a:r>
              <a:rPr lang="en-US" sz="1600">
                <a:effectLst/>
                <a:ea typeface="Times New Roman" panose="02020603050405020304" pitchFamily="18" charset="0"/>
              </a:rPr>
              <a:t>Since optical branch oscillations have the basis atoms moving out of phase, this means that the dipole moment of the basis will be created/changing.  And this means an electric field will be created, similar to how we modelled the induced electric field created in insulators due to displacment of an insulating atom’s electron cloud w/r to its nucleus.  To get this electric field, we can say,</a:t>
            </a:r>
            <a:endParaRPr lang="en-US" sz="1600"/>
          </a:p>
        </p:txBody>
      </p:sp>
      <p:graphicFrame>
        <p:nvGraphicFramePr>
          <p:cNvPr id="7" name="Object 6">
            <a:extLst>
              <a:ext uri="{FF2B5EF4-FFF2-40B4-BE49-F238E27FC236}">
                <a16:creationId xmlns:a16="http://schemas.microsoft.com/office/drawing/2014/main" id="{DFBEC19A-11A7-3385-ACBA-9224BEAE60A9}"/>
              </a:ext>
            </a:extLst>
          </p:cNvPr>
          <p:cNvGraphicFramePr>
            <a:graphicFrameLocks noChangeAspect="1"/>
          </p:cNvGraphicFramePr>
          <p:nvPr>
            <p:extLst>
              <p:ext uri="{D42A27DB-BD31-4B8C-83A1-F6EECF244321}">
                <p14:modId xmlns:p14="http://schemas.microsoft.com/office/powerpoint/2010/main" val="3804457559"/>
              </p:ext>
            </p:extLst>
          </p:nvPr>
        </p:nvGraphicFramePr>
        <p:xfrm>
          <a:off x="376238" y="2256812"/>
          <a:ext cx="6181878" cy="1121904"/>
        </p:xfrm>
        <a:graphic>
          <a:graphicData uri="http://schemas.openxmlformats.org/presentationml/2006/ole">
            <mc:AlternateContent xmlns:mc="http://schemas.openxmlformats.org/markup-compatibility/2006">
              <mc:Choice xmlns:v="urn:schemas-microsoft-com:vml" Requires="v">
                <p:oleObj name="Equation" r:id="rId2" imgW="4731808" imgH="858389" progId="Equation.DSMT4">
                  <p:embed/>
                </p:oleObj>
              </mc:Choice>
              <mc:Fallback>
                <p:oleObj name="Equation" r:id="rId2" imgW="4731808" imgH="858389" progId="Equation.DSMT4">
                  <p:embed/>
                  <p:pic>
                    <p:nvPicPr>
                      <p:cNvPr id="0" name=""/>
                      <p:cNvPicPr/>
                      <p:nvPr/>
                    </p:nvPicPr>
                    <p:blipFill>
                      <a:blip r:embed="rId3"/>
                      <a:stretch>
                        <a:fillRect/>
                      </a:stretch>
                    </p:blipFill>
                    <p:spPr>
                      <a:xfrm>
                        <a:off x="376238" y="2256812"/>
                        <a:ext cx="6181878" cy="1121904"/>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762C9EEB-EA35-023E-3714-EEFCF6EDA4E8}"/>
              </a:ext>
            </a:extLst>
          </p:cNvPr>
          <p:cNvGraphicFramePr>
            <a:graphicFrameLocks noChangeAspect="1"/>
          </p:cNvGraphicFramePr>
          <p:nvPr>
            <p:extLst>
              <p:ext uri="{D42A27DB-BD31-4B8C-83A1-F6EECF244321}">
                <p14:modId xmlns:p14="http://schemas.microsoft.com/office/powerpoint/2010/main" val="4150806299"/>
              </p:ext>
            </p:extLst>
          </p:nvPr>
        </p:nvGraphicFramePr>
        <p:xfrm>
          <a:off x="376238" y="4262870"/>
          <a:ext cx="993775" cy="555625"/>
        </p:xfrm>
        <a:graphic>
          <a:graphicData uri="http://schemas.openxmlformats.org/presentationml/2006/ole">
            <mc:AlternateContent xmlns:mc="http://schemas.openxmlformats.org/markup-compatibility/2006">
              <mc:Choice xmlns:v="urn:schemas-microsoft-com:vml" Requires="v">
                <p:oleObj name="Equation" r:id="rId4" imgW="749160" imgH="419040" progId="Equation.DSMT4">
                  <p:embed/>
                </p:oleObj>
              </mc:Choice>
              <mc:Fallback>
                <p:oleObj name="Equation" r:id="rId4" imgW="749160" imgH="419040" progId="Equation.DSMT4">
                  <p:embed/>
                  <p:pic>
                    <p:nvPicPr>
                      <p:cNvPr id="0" name=""/>
                      <p:cNvPicPr/>
                      <p:nvPr/>
                    </p:nvPicPr>
                    <p:blipFill>
                      <a:blip r:embed="rId5"/>
                      <a:stretch>
                        <a:fillRect/>
                      </a:stretch>
                    </p:blipFill>
                    <p:spPr>
                      <a:xfrm>
                        <a:off x="376238" y="4262870"/>
                        <a:ext cx="993775" cy="555625"/>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312FAE1F-895A-D66B-389F-491153C65231}"/>
              </a:ext>
            </a:extLst>
          </p:cNvPr>
          <p:cNvGraphicFramePr>
            <a:graphicFrameLocks noChangeAspect="1"/>
          </p:cNvGraphicFramePr>
          <p:nvPr>
            <p:extLst>
              <p:ext uri="{D42A27DB-BD31-4B8C-83A1-F6EECF244321}">
                <p14:modId xmlns:p14="http://schemas.microsoft.com/office/powerpoint/2010/main" val="938448007"/>
              </p:ext>
            </p:extLst>
          </p:nvPr>
        </p:nvGraphicFramePr>
        <p:xfrm>
          <a:off x="2315292" y="4262870"/>
          <a:ext cx="5575300" cy="606425"/>
        </p:xfrm>
        <a:graphic>
          <a:graphicData uri="http://schemas.openxmlformats.org/presentationml/2006/ole">
            <mc:AlternateContent xmlns:mc="http://schemas.openxmlformats.org/markup-compatibility/2006">
              <mc:Choice xmlns:v="urn:schemas-microsoft-com:vml" Requires="v">
                <p:oleObj name="Equation" r:id="rId6" imgW="4203360" imgH="457200" progId="Equation.DSMT4">
                  <p:embed/>
                </p:oleObj>
              </mc:Choice>
              <mc:Fallback>
                <p:oleObj name="Equation" r:id="rId6" imgW="4203360" imgH="457200" progId="Equation.DSMT4">
                  <p:embed/>
                  <p:pic>
                    <p:nvPicPr>
                      <p:cNvPr id="0" name=""/>
                      <p:cNvPicPr/>
                      <p:nvPr/>
                    </p:nvPicPr>
                    <p:blipFill>
                      <a:blip r:embed="rId7"/>
                      <a:stretch>
                        <a:fillRect/>
                      </a:stretch>
                    </p:blipFill>
                    <p:spPr>
                      <a:xfrm>
                        <a:off x="2315292" y="4262870"/>
                        <a:ext cx="5575300" cy="606425"/>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8FA24579-C761-7D1C-82DF-9D891F59BCD3}"/>
              </a:ext>
            </a:extLst>
          </p:cNvPr>
          <p:cNvGraphicFramePr>
            <a:graphicFrameLocks noChangeAspect="1"/>
          </p:cNvGraphicFramePr>
          <p:nvPr>
            <p:extLst>
              <p:ext uri="{D42A27DB-BD31-4B8C-83A1-F6EECF244321}">
                <p14:modId xmlns:p14="http://schemas.microsoft.com/office/powerpoint/2010/main" val="2073848370"/>
              </p:ext>
            </p:extLst>
          </p:nvPr>
        </p:nvGraphicFramePr>
        <p:xfrm>
          <a:off x="376238" y="5469767"/>
          <a:ext cx="2740588" cy="1229752"/>
        </p:xfrm>
        <a:graphic>
          <a:graphicData uri="http://schemas.openxmlformats.org/presentationml/2006/ole">
            <mc:AlternateContent xmlns:mc="http://schemas.openxmlformats.org/markup-compatibility/2006">
              <mc:Choice xmlns:v="urn:schemas-microsoft-com:vml" Requires="v">
                <p:oleObj name="Equation" r:id="rId8" imgW="1981080" imgH="888840" progId="Equation.DSMT4">
                  <p:embed/>
                </p:oleObj>
              </mc:Choice>
              <mc:Fallback>
                <p:oleObj name="Equation" r:id="rId8" imgW="1981080" imgH="888840" progId="Equation.DSMT4">
                  <p:embed/>
                  <p:pic>
                    <p:nvPicPr>
                      <p:cNvPr id="0" name=""/>
                      <p:cNvPicPr/>
                      <p:nvPr/>
                    </p:nvPicPr>
                    <p:blipFill>
                      <a:blip r:embed="rId9"/>
                      <a:stretch>
                        <a:fillRect/>
                      </a:stretch>
                    </p:blipFill>
                    <p:spPr>
                      <a:xfrm>
                        <a:off x="376238" y="5469767"/>
                        <a:ext cx="2740588" cy="1229752"/>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209B9D7C-F711-5583-9578-87A6F8FDF8E1}"/>
              </a:ext>
            </a:extLst>
          </p:cNvPr>
          <p:cNvSpPr txBox="1"/>
          <p:nvPr/>
        </p:nvSpPr>
        <p:spPr>
          <a:xfrm>
            <a:off x="304800" y="3515644"/>
            <a:ext cx="11257199" cy="584775"/>
          </a:xfrm>
          <a:prstGeom prst="rect">
            <a:avLst/>
          </a:prstGeom>
          <a:noFill/>
        </p:spPr>
        <p:txBody>
          <a:bodyPr wrap="square" rtlCol="0">
            <a:spAutoFit/>
          </a:bodyPr>
          <a:lstStyle/>
          <a:p>
            <a:r>
              <a:rPr lang="en-US" sz="1600"/>
              <a:t>Can write the polarization as proportional to the separation between atoms in the basis.  Generally, I think we can write this separation in the same form as the individual displacements,  </a:t>
            </a:r>
          </a:p>
        </p:txBody>
      </p:sp>
      <p:sp>
        <p:nvSpPr>
          <p:cNvPr id="15" name="TextBox 14">
            <a:extLst>
              <a:ext uri="{FF2B5EF4-FFF2-40B4-BE49-F238E27FC236}">
                <a16:creationId xmlns:a16="http://schemas.microsoft.com/office/drawing/2014/main" id="{C51FD304-F65A-B688-0B08-9018324DCCA3}"/>
              </a:ext>
            </a:extLst>
          </p:cNvPr>
          <p:cNvSpPr txBox="1"/>
          <p:nvPr/>
        </p:nvSpPr>
        <p:spPr>
          <a:xfrm>
            <a:off x="304800" y="5000254"/>
            <a:ext cx="2418736" cy="338554"/>
          </a:xfrm>
          <a:prstGeom prst="rect">
            <a:avLst/>
          </a:prstGeom>
          <a:noFill/>
        </p:spPr>
        <p:txBody>
          <a:bodyPr wrap="square" rtlCol="0">
            <a:spAutoFit/>
          </a:bodyPr>
          <a:lstStyle/>
          <a:p>
            <a:r>
              <a:rPr lang="en-US" sz="1600"/>
              <a:t>And so electric field is:</a:t>
            </a:r>
          </a:p>
        </p:txBody>
      </p:sp>
    </p:spTree>
    <p:extLst>
      <p:ext uri="{BB962C8B-B14F-4D97-AF65-F5344CB8AC3E}">
        <p14:creationId xmlns:p14="http://schemas.microsoft.com/office/powerpoint/2010/main" val="1213018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271101" y="93339"/>
            <a:ext cx="4892512" cy="612169"/>
          </a:xfrm>
        </p:spPr>
        <p:txBody>
          <a:bodyPr>
            <a:normAutofit/>
          </a:bodyPr>
          <a:lstStyle/>
          <a:p>
            <a:r>
              <a:rPr lang="en-US" sz="3200" b="1" u="sng">
                <a:latin typeface="+mn-lt"/>
              </a:rPr>
              <a:t>Nonequilibrium Properties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52806" y="1051675"/>
            <a:ext cx="4258523" cy="615553"/>
          </a:xfrm>
          <a:prstGeom prst="rect">
            <a:avLst/>
          </a:prstGeom>
          <a:noFill/>
        </p:spPr>
        <p:txBody>
          <a:bodyPr wrap="square" rtlCol="0">
            <a:spAutoFit/>
          </a:bodyPr>
          <a:lstStyle/>
          <a:p>
            <a:r>
              <a:rPr lang="en-US" b="1"/>
              <a:t>Absorption</a:t>
            </a:r>
            <a:endParaRPr lang="en-US" sz="1400" b="1"/>
          </a:p>
          <a:p>
            <a:r>
              <a:rPr lang="en-US" sz="1600"/>
              <a:t>Eventually, we work this down to:</a:t>
            </a: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B0B9DC09-3B96-DF42-9179-3EE617CD8C73}"/>
              </a:ext>
            </a:extLst>
          </p:cNvPr>
          <p:cNvGraphicFramePr>
            <a:graphicFrameLocks noChangeAspect="1"/>
          </p:cNvGraphicFramePr>
          <p:nvPr>
            <p:extLst>
              <p:ext uri="{D42A27DB-BD31-4B8C-83A1-F6EECF244321}">
                <p14:modId xmlns:p14="http://schemas.microsoft.com/office/powerpoint/2010/main" val="4198993589"/>
              </p:ext>
            </p:extLst>
          </p:nvPr>
        </p:nvGraphicFramePr>
        <p:xfrm>
          <a:off x="451129" y="1856079"/>
          <a:ext cx="5821852" cy="583732"/>
        </p:xfrm>
        <a:graphic>
          <a:graphicData uri="http://schemas.openxmlformats.org/presentationml/2006/ole">
            <mc:AlternateContent xmlns:mc="http://schemas.openxmlformats.org/markup-compatibility/2006">
              <mc:Choice xmlns:v="urn:schemas-microsoft-com:vml" Requires="v">
                <p:oleObj name="Equation" r:id="rId2" imgW="4179464" imgH="419641" progId="Equation.DSMT4">
                  <p:embed/>
                </p:oleObj>
              </mc:Choice>
              <mc:Fallback>
                <p:oleObj name="Equation" r:id="rId2" imgW="4179464" imgH="419641" progId="Equation.DSMT4">
                  <p:embed/>
                  <p:pic>
                    <p:nvPicPr>
                      <p:cNvPr id="0" name=""/>
                      <p:cNvPicPr/>
                      <p:nvPr/>
                    </p:nvPicPr>
                    <p:blipFill>
                      <a:blip r:embed="rId3"/>
                      <a:stretch>
                        <a:fillRect/>
                      </a:stretch>
                    </p:blipFill>
                    <p:spPr>
                      <a:xfrm>
                        <a:off x="451129" y="1856079"/>
                        <a:ext cx="5821852" cy="583732"/>
                      </a:xfrm>
                      <a:prstGeom prst="rect">
                        <a:avLst/>
                      </a:prstGeom>
                      <a:solidFill>
                        <a:schemeClr val="accent4">
                          <a:lumMod val="20000"/>
                          <a:lumOff val="80000"/>
                        </a:schemeClr>
                      </a:solidFill>
                    </p:spPr>
                  </p:pic>
                </p:oleObj>
              </mc:Fallback>
            </mc:AlternateContent>
          </a:graphicData>
        </a:graphic>
      </p:graphicFrame>
      <p:sp>
        <p:nvSpPr>
          <p:cNvPr id="9" name="TextBox 8">
            <a:extLst>
              <a:ext uri="{FF2B5EF4-FFF2-40B4-BE49-F238E27FC236}">
                <a16:creationId xmlns:a16="http://schemas.microsoft.com/office/drawing/2014/main" id="{422A49B5-852B-9FED-F5AB-A13D4D9BC2ED}"/>
              </a:ext>
            </a:extLst>
          </p:cNvPr>
          <p:cNvSpPr txBox="1"/>
          <p:nvPr/>
        </p:nvSpPr>
        <p:spPr>
          <a:xfrm>
            <a:off x="451129" y="2718902"/>
            <a:ext cx="4661645" cy="584775"/>
          </a:xfrm>
          <a:prstGeom prst="rect">
            <a:avLst/>
          </a:prstGeom>
          <a:noFill/>
        </p:spPr>
        <p:txBody>
          <a:bodyPr wrap="square" rtlCol="0">
            <a:spAutoFit/>
          </a:bodyPr>
          <a:lstStyle/>
          <a:p>
            <a:r>
              <a:rPr lang="en-US" sz="1600"/>
              <a:t>where N</a:t>
            </a:r>
            <a:r>
              <a:rPr lang="en-US" sz="1600" baseline="-25000"/>
              <a:t>0</a:t>
            </a:r>
            <a:r>
              <a:rPr lang="en-US" sz="1600"/>
              <a:t> is number of phonons, n is electron density, and </a:t>
            </a:r>
            <a:r>
              <a:rPr lang="el-GR" sz="1600">
                <a:latin typeface="Calibri" panose="020F0502020204030204" pitchFamily="34" charset="0"/>
                <a:ea typeface="Calibri" panose="020F0502020204030204" pitchFamily="34" charset="0"/>
                <a:cs typeface="Calibri" panose="020F0502020204030204" pitchFamily="34" charset="0"/>
              </a:rPr>
              <a:t>ρ</a:t>
            </a:r>
            <a:r>
              <a:rPr lang="en-US" sz="1600">
                <a:latin typeface="Calibri" panose="020F0502020204030204" pitchFamily="34" charset="0"/>
                <a:ea typeface="Calibri" panose="020F0502020204030204" pitchFamily="34" charset="0"/>
                <a:cs typeface="Calibri" panose="020F0502020204030204" pitchFamily="34" charset="0"/>
              </a:rPr>
              <a:t> the electron density of states.</a:t>
            </a:r>
            <a:endParaRPr lang="en-US" sz="1600"/>
          </a:p>
        </p:txBody>
      </p:sp>
      <p:graphicFrame>
        <p:nvGraphicFramePr>
          <p:cNvPr id="10" name="Object 9">
            <a:extLst>
              <a:ext uri="{FF2B5EF4-FFF2-40B4-BE49-F238E27FC236}">
                <a16:creationId xmlns:a16="http://schemas.microsoft.com/office/drawing/2014/main" id="{795AE005-D6C2-BE43-99E4-D5EBF9FF05CB}"/>
              </a:ext>
            </a:extLst>
          </p:cNvPr>
          <p:cNvGraphicFramePr>
            <a:graphicFrameLocks noChangeAspect="1"/>
          </p:cNvGraphicFramePr>
          <p:nvPr>
            <p:extLst>
              <p:ext uri="{D42A27DB-BD31-4B8C-83A1-F6EECF244321}">
                <p14:modId xmlns:p14="http://schemas.microsoft.com/office/powerpoint/2010/main" val="3521649532"/>
              </p:ext>
            </p:extLst>
          </p:nvPr>
        </p:nvGraphicFramePr>
        <p:xfrm>
          <a:off x="5779905" y="2718902"/>
          <a:ext cx="5006082" cy="613250"/>
        </p:xfrm>
        <a:graphic>
          <a:graphicData uri="http://schemas.openxmlformats.org/presentationml/2006/ole">
            <mc:AlternateContent xmlns:mc="http://schemas.openxmlformats.org/markup-compatibility/2006">
              <mc:Choice xmlns:v="urn:schemas-microsoft-com:vml" Requires="v">
                <p:oleObj name="Equation" r:id="rId4" imgW="3732191" imgH="457855" progId="Equation.DSMT4">
                  <p:embed/>
                </p:oleObj>
              </mc:Choice>
              <mc:Fallback>
                <p:oleObj name="Equation" r:id="rId4" imgW="3732191" imgH="457855" progId="Equation.DSMT4">
                  <p:embed/>
                  <p:pic>
                    <p:nvPicPr>
                      <p:cNvPr id="0" name=""/>
                      <p:cNvPicPr/>
                      <p:nvPr/>
                    </p:nvPicPr>
                    <p:blipFill>
                      <a:blip r:embed="rId5"/>
                      <a:stretch>
                        <a:fillRect/>
                      </a:stretch>
                    </p:blipFill>
                    <p:spPr>
                      <a:xfrm>
                        <a:off x="5779905" y="2718902"/>
                        <a:ext cx="5006082" cy="613250"/>
                      </a:xfrm>
                      <a:prstGeom prst="rect">
                        <a:avLst/>
                      </a:prstGeom>
                      <a:ln>
                        <a:solidFill>
                          <a:srgbClr val="FFC000"/>
                        </a:solidFill>
                      </a:ln>
                    </p:spPr>
                  </p:pic>
                </p:oleObj>
              </mc:Fallback>
            </mc:AlternateContent>
          </a:graphicData>
        </a:graphic>
      </p:graphicFrame>
      <p:graphicFrame>
        <p:nvGraphicFramePr>
          <p:cNvPr id="11" name="Object 10">
            <a:extLst>
              <a:ext uri="{FF2B5EF4-FFF2-40B4-BE49-F238E27FC236}">
                <a16:creationId xmlns:a16="http://schemas.microsoft.com/office/drawing/2014/main" id="{4E752D30-80D8-97DC-1DB5-0C5DE8AD0682}"/>
              </a:ext>
            </a:extLst>
          </p:cNvPr>
          <p:cNvGraphicFramePr>
            <a:graphicFrameLocks noChangeAspect="1"/>
          </p:cNvGraphicFramePr>
          <p:nvPr>
            <p:extLst>
              <p:ext uri="{D42A27DB-BD31-4B8C-83A1-F6EECF244321}">
                <p14:modId xmlns:p14="http://schemas.microsoft.com/office/powerpoint/2010/main" val="449815828"/>
              </p:ext>
            </p:extLst>
          </p:nvPr>
        </p:nvGraphicFramePr>
        <p:xfrm>
          <a:off x="526794" y="4018731"/>
          <a:ext cx="1695296" cy="522610"/>
        </p:xfrm>
        <a:graphic>
          <a:graphicData uri="http://schemas.openxmlformats.org/presentationml/2006/ole">
            <mc:AlternateContent xmlns:mc="http://schemas.openxmlformats.org/markup-compatibility/2006">
              <mc:Choice xmlns:v="urn:schemas-microsoft-com:vml" Requires="v">
                <p:oleObj name="Equation" r:id="rId6" imgW="1266254" imgH="391160" progId="Equation.DSMT4">
                  <p:embed/>
                </p:oleObj>
              </mc:Choice>
              <mc:Fallback>
                <p:oleObj name="Equation" r:id="rId6" imgW="1266254" imgH="391160" progId="Equation.DSMT4">
                  <p:embed/>
                  <p:pic>
                    <p:nvPicPr>
                      <p:cNvPr id="0" name=""/>
                      <p:cNvPicPr/>
                      <p:nvPr/>
                    </p:nvPicPr>
                    <p:blipFill>
                      <a:blip r:embed="rId7"/>
                      <a:stretch>
                        <a:fillRect/>
                      </a:stretch>
                    </p:blipFill>
                    <p:spPr>
                      <a:xfrm>
                        <a:off x="526794" y="4018731"/>
                        <a:ext cx="1695296" cy="522610"/>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70A045B4-45C1-E23F-203F-47EC502E537E}"/>
              </a:ext>
            </a:extLst>
          </p:cNvPr>
          <p:cNvSpPr txBox="1"/>
          <p:nvPr/>
        </p:nvSpPr>
        <p:spPr>
          <a:xfrm>
            <a:off x="451128" y="3554324"/>
            <a:ext cx="4661645" cy="338554"/>
          </a:xfrm>
          <a:prstGeom prst="rect">
            <a:avLst/>
          </a:prstGeom>
          <a:noFill/>
        </p:spPr>
        <p:txBody>
          <a:bodyPr wrap="square" rtlCol="0">
            <a:spAutoFit/>
          </a:bodyPr>
          <a:lstStyle/>
          <a:p>
            <a:r>
              <a:rPr lang="en-US" sz="1600"/>
              <a:t>we can extract the absorptivity via:</a:t>
            </a:r>
          </a:p>
        </p:txBody>
      </p:sp>
      <p:sp>
        <p:nvSpPr>
          <p:cNvPr id="14" name="TextBox 13">
            <a:extLst>
              <a:ext uri="{FF2B5EF4-FFF2-40B4-BE49-F238E27FC236}">
                <a16:creationId xmlns:a16="http://schemas.microsoft.com/office/drawing/2014/main" id="{CCC9D0CC-FEE2-388B-9EDB-9DD18142D530}"/>
              </a:ext>
            </a:extLst>
          </p:cNvPr>
          <p:cNvSpPr txBox="1"/>
          <p:nvPr/>
        </p:nvSpPr>
        <p:spPr>
          <a:xfrm>
            <a:off x="451128" y="4826942"/>
            <a:ext cx="1348175" cy="338554"/>
          </a:xfrm>
          <a:prstGeom prst="rect">
            <a:avLst/>
          </a:prstGeom>
          <a:noFill/>
        </p:spPr>
        <p:txBody>
          <a:bodyPr wrap="square" rtlCol="0">
            <a:spAutoFit/>
          </a:bodyPr>
          <a:lstStyle/>
          <a:p>
            <a:r>
              <a:rPr lang="en-US" sz="1600"/>
              <a:t>and find,</a:t>
            </a:r>
          </a:p>
        </p:txBody>
      </p:sp>
      <p:graphicFrame>
        <p:nvGraphicFramePr>
          <p:cNvPr id="15" name="Object 14">
            <a:extLst>
              <a:ext uri="{FF2B5EF4-FFF2-40B4-BE49-F238E27FC236}">
                <a16:creationId xmlns:a16="http://schemas.microsoft.com/office/drawing/2014/main" id="{842628FC-6369-23A4-AC0F-BF47CAB9B5E5}"/>
              </a:ext>
            </a:extLst>
          </p:cNvPr>
          <p:cNvGraphicFramePr>
            <a:graphicFrameLocks noChangeAspect="1"/>
          </p:cNvGraphicFramePr>
          <p:nvPr>
            <p:extLst>
              <p:ext uri="{D42A27DB-BD31-4B8C-83A1-F6EECF244321}">
                <p14:modId xmlns:p14="http://schemas.microsoft.com/office/powerpoint/2010/main" val="1900574706"/>
              </p:ext>
            </p:extLst>
          </p:nvPr>
        </p:nvGraphicFramePr>
        <p:xfrm>
          <a:off x="550044" y="5449703"/>
          <a:ext cx="5167313" cy="1192213"/>
        </p:xfrm>
        <a:graphic>
          <a:graphicData uri="http://schemas.openxmlformats.org/presentationml/2006/ole">
            <mc:AlternateContent xmlns:mc="http://schemas.openxmlformats.org/markup-compatibility/2006">
              <mc:Choice xmlns:v="urn:schemas-microsoft-com:vml" Requires="v">
                <p:oleObj name="Equation" r:id="rId8" imgW="3848040" imgH="888840" progId="Equation.DSMT4">
                  <p:embed/>
                </p:oleObj>
              </mc:Choice>
              <mc:Fallback>
                <p:oleObj name="Equation" r:id="rId8" imgW="3848040" imgH="888840" progId="Equation.DSMT4">
                  <p:embed/>
                  <p:pic>
                    <p:nvPicPr>
                      <p:cNvPr id="0" name=""/>
                      <p:cNvPicPr/>
                      <p:nvPr/>
                    </p:nvPicPr>
                    <p:blipFill>
                      <a:blip r:embed="rId9"/>
                      <a:stretch>
                        <a:fillRect/>
                      </a:stretch>
                    </p:blipFill>
                    <p:spPr>
                      <a:xfrm>
                        <a:off x="550044" y="5449703"/>
                        <a:ext cx="5167313" cy="1192213"/>
                      </a:xfrm>
                      <a:prstGeom prst="rect">
                        <a:avLst/>
                      </a:prstGeom>
                      <a:solidFill>
                        <a:schemeClr val="accent4">
                          <a:lumMod val="20000"/>
                          <a:lumOff val="80000"/>
                        </a:schemeClr>
                      </a:solidFill>
                    </p:spPr>
                  </p:pic>
                </p:oleObj>
              </mc:Fallback>
            </mc:AlternateContent>
          </a:graphicData>
        </a:graphic>
      </p:graphicFrame>
      <p:pic>
        <p:nvPicPr>
          <p:cNvPr id="2050" name="Picture 1">
            <a:extLst>
              <a:ext uri="{FF2B5EF4-FFF2-40B4-BE49-F238E27FC236}">
                <a16:creationId xmlns:a16="http://schemas.microsoft.com/office/drawing/2014/main" id="{50B864A8-0FFC-C33A-1E84-B3D36A78674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06546" y="4996219"/>
            <a:ext cx="3352800" cy="172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80EAA307-E9F2-B8A6-2DD3-09BA8B55EC76}"/>
              </a:ext>
            </a:extLst>
          </p:cNvPr>
          <p:cNvSpPr txBox="1"/>
          <p:nvPr/>
        </p:nvSpPr>
        <p:spPr>
          <a:xfrm>
            <a:off x="8544232" y="5443431"/>
            <a:ext cx="639097" cy="369332"/>
          </a:xfrm>
          <a:prstGeom prst="rect">
            <a:avLst/>
          </a:prstGeom>
          <a:noFill/>
          <a:ln>
            <a:solidFill>
              <a:srgbClr val="FF0000"/>
            </a:solidFill>
          </a:ln>
        </p:spPr>
        <p:txBody>
          <a:bodyPr wrap="square" rtlCol="0">
            <a:spAutoFit/>
          </a:bodyPr>
          <a:lstStyle/>
          <a:p>
            <a:r>
              <a:rPr lang="en-US"/>
              <a:t>T = 0</a:t>
            </a:r>
          </a:p>
        </p:txBody>
      </p:sp>
    </p:spTree>
    <p:extLst>
      <p:ext uri="{BB962C8B-B14F-4D97-AF65-F5344CB8AC3E}">
        <p14:creationId xmlns:p14="http://schemas.microsoft.com/office/powerpoint/2010/main" val="17664220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271101" y="93339"/>
            <a:ext cx="4892512" cy="612169"/>
          </a:xfrm>
        </p:spPr>
        <p:txBody>
          <a:bodyPr>
            <a:normAutofit/>
          </a:bodyPr>
          <a:lstStyle/>
          <a:p>
            <a:r>
              <a:rPr lang="en-US" sz="3200" b="1" u="sng">
                <a:latin typeface="+mn-lt"/>
              </a:rPr>
              <a:t>Thermal Properties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400811" y="1258155"/>
            <a:ext cx="11466724" cy="1231106"/>
          </a:xfrm>
          <a:prstGeom prst="rect">
            <a:avLst/>
          </a:prstGeom>
          <a:noFill/>
        </p:spPr>
        <p:txBody>
          <a:bodyPr wrap="square" rtlCol="0">
            <a:spAutoFit/>
          </a:bodyPr>
          <a:lstStyle/>
          <a:p>
            <a:r>
              <a:rPr lang="en-US" b="1"/>
              <a:t>Absorption</a:t>
            </a:r>
            <a:endParaRPr lang="en-US" sz="1400" b="1"/>
          </a:p>
          <a:p>
            <a:r>
              <a:rPr lang="en-US" sz="1400"/>
              <a:t>We can calculate the conductivity of these polarons, and then the absorptivity from A(</a:t>
            </a:r>
            <a:r>
              <a:rPr lang="el-GR" sz="1400"/>
              <a:t>ω</a:t>
            </a:r>
            <a:r>
              <a:rPr lang="en-US" sz="1400"/>
              <a:t>) or I(</a:t>
            </a:r>
            <a:r>
              <a:rPr lang="el-GR" sz="1400"/>
              <a:t>ω</a:t>
            </a:r>
            <a:r>
              <a:rPr lang="en-US" sz="1400"/>
              <a:t>) = Re</a:t>
            </a:r>
            <a:r>
              <a:rPr lang="el-GR" sz="1400"/>
              <a:t>σ</a:t>
            </a:r>
            <a:r>
              <a:rPr lang="en-US" sz="1400"/>
              <a:t>(</a:t>
            </a:r>
            <a:r>
              <a:rPr lang="el-GR" sz="1400"/>
              <a:t>ω</a:t>
            </a:r>
            <a:r>
              <a:rPr lang="en-US" sz="1400"/>
              <a:t>).  We find the following results.  On left is when there is no screening, and so electrons can only dissipate energy when they absorb energy greater than </a:t>
            </a:r>
            <a:r>
              <a:rPr lang="el-GR" sz="1400"/>
              <a:t>Ω</a:t>
            </a:r>
            <a:r>
              <a:rPr lang="en-US" sz="1400" baseline="-25000"/>
              <a:t>0</a:t>
            </a:r>
            <a:r>
              <a:rPr lang="en-US" sz="1400"/>
              <a:t>.  On the right we use the TB model, treating the hopping term as the perturbation, to examine the absorption in the strong coupling limit where the electrons are almost localized by their phonon interaction.  Small electron concentration isn’t specified per se’, so there is slight screening but still damped because of limited electron mobility.</a:t>
            </a:r>
          </a:p>
        </p:txBody>
      </p:sp>
      <p:graphicFrame>
        <p:nvGraphicFramePr>
          <p:cNvPr id="4" name="Object 3">
            <a:extLst>
              <a:ext uri="{FF2B5EF4-FFF2-40B4-BE49-F238E27FC236}">
                <a16:creationId xmlns:a16="http://schemas.microsoft.com/office/drawing/2014/main" id="{AEC87D82-CDC9-410C-B9FB-58AF255AC051}"/>
              </a:ext>
            </a:extLst>
          </p:cNvPr>
          <p:cNvGraphicFramePr>
            <a:graphicFrameLocks noChangeAspect="1"/>
          </p:cNvGraphicFramePr>
          <p:nvPr>
            <p:extLst>
              <p:ext uri="{D42A27DB-BD31-4B8C-83A1-F6EECF244321}">
                <p14:modId xmlns:p14="http://schemas.microsoft.com/office/powerpoint/2010/main" val="1423843074"/>
              </p:ext>
            </p:extLst>
          </p:nvPr>
        </p:nvGraphicFramePr>
        <p:xfrm>
          <a:off x="400811" y="2969093"/>
          <a:ext cx="2505990" cy="2033162"/>
        </p:xfrm>
        <a:graphic>
          <a:graphicData uri="http://schemas.openxmlformats.org/presentationml/2006/ole">
            <mc:AlternateContent xmlns:mc="http://schemas.openxmlformats.org/markup-compatibility/2006">
              <mc:Choice xmlns:v="urn:schemas-microsoft-com:vml" Requires="v">
                <p:oleObj name="Bitmap Image" r:id="rId2" imgW="1859441" imgH="1592718" progId="Paint.Picture">
                  <p:embed/>
                </p:oleObj>
              </mc:Choice>
              <mc:Fallback>
                <p:oleObj name="Bitmap Image" r:id="rId2" imgW="1859441" imgH="1592718" progId="Paint.Picture">
                  <p:embed/>
                  <p:pic>
                    <p:nvPicPr>
                      <p:cNvPr id="4" name="Object 3">
                        <a:extLst>
                          <a:ext uri="{FF2B5EF4-FFF2-40B4-BE49-F238E27FC236}">
                            <a16:creationId xmlns:a16="http://schemas.microsoft.com/office/drawing/2014/main" id="{AEC87D82-CDC9-410C-B9FB-58AF255AC0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918" t="11484" r="16394" b="13875"/>
                      <a:stretch>
                        <a:fillRect/>
                      </a:stretch>
                    </p:blipFill>
                    <p:spPr bwMode="auto">
                      <a:xfrm>
                        <a:off x="400811" y="2969093"/>
                        <a:ext cx="2505990" cy="2033162"/>
                      </a:xfrm>
                      <a:prstGeom prst="rect">
                        <a:avLst/>
                      </a:prstGeom>
                      <a:noFill/>
                    </p:spPr>
                  </p:pic>
                </p:oleObj>
              </mc:Fallback>
            </mc:AlternateContent>
          </a:graphicData>
        </a:graphic>
      </p:graphicFrame>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98540FAF-5703-48DB-8E50-958B97E6AE47}"/>
              </a:ext>
            </a:extLst>
          </p:cNvPr>
          <p:cNvGraphicFramePr>
            <a:graphicFrameLocks noChangeAspect="1"/>
          </p:cNvGraphicFramePr>
          <p:nvPr>
            <p:extLst>
              <p:ext uri="{D42A27DB-BD31-4B8C-83A1-F6EECF244321}">
                <p14:modId xmlns:p14="http://schemas.microsoft.com/office/powerpoint/2010/main" val="1615837650"/>
              </p:ext>
            </p:extLst>
          </p:nvPr>
        </p:nvGraphicFramePr>
        <p:xfrm>
          <a:off x="4190975" y="3041908"/>
          <a:ext cx="2894368" cy="1872463"/>
        </p:xfrm>
        <a:graphic>
          <a:graphicData uri="http://schemas.openxmlformats.org/presentationml/2006/ole">
            <mc:AlternateContent xmlns:mc="http://schemas.openxmlformats.org/markup-compatibility/2006">
              <mc:Choice xmlns:v="urn:schemas-microsoft-com:vml" Requires="v">
                <p:oleObj name="Bitmap Image" r:id="rId4" imgW="2034716" imgH="1348857" progId="Paint.Picture">
                  <p:embed/>
                </p:oleObj>
              </mc:Choice>
              <mc:Fallback>
                <p:oleObj name="Bitmap Image" r:id="rId4" imgW="2034716" imgH="1348857" progId="Paint.Picture">
                  <p:embed/>
                  <p:pic>
                    <p:nvPicPr>
                      <p:cNvPr id="0" name="Object 25"/>
                      <p:cNvPicPr>
                        <a:picLocks noChangeAspect="1" noChangeArrowheads="1"/>
                      </p:cNvPicPr>
                      <p:nvPr/>
                    </p:nvPicPr>
                    <p:blipFill>
                      <a:blip r:embed="rId5">
                        <a:extLst>
                          <a:ext uri="{28A0092B-C50C-407E-A947-70E740481C1C}">
                            <a14:useLocalDpi xmlns:a14="http://schemas.microsoft.com/office/drawing/2010/main" val="0"/>
                          </a:ext>
                        </a:extLst>
                      </a:blip>
                      <a:srcRect l="7866" t="16949" r="11610" b="4520"/>
                      <a:stretch>
                        <a:fillRect/>
                      </a:stretch>
                    </p:blipFill>
                    <p:spPr bwMode="auto">
                      <a:xfrm>
                        <a:off x="4190975" y="3041908"/>
                        <a:ext cx="2894368" cy="1872463"/>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AFDB361F-CC09-4FC1-8A98-BDB1C7490FED}"/>
              </a:ext>
            </a:extLst>
          </p:cNvPr>
          <p:cNvGraphicFramePr>
            <a:graphicFrameLocks noChangeAspect="1"/>
          </p:cNvGraphicFramePr>
          <p:nvPr>
            <p:extLst>
              <p:ext uri="{D42A27DB-BD31-4B8C-83A1-F6EECF244321}">
                <p14:modId xmlns:p14="http://schemas.microsoft.com/office/powerpoint/2010/main" val="2225643576"/>
              </p:ext>
            </p:extLst>
          </p:nvPr>
        </p:nvGraphicFramePr>
        <p:xfrm>
          <a:off x="7972122" y="3818446"/>
          <a:ext cx="3282205" cy="628595"/>
        </p:xfrm>
        <a:graphic>
          <a:graphicData uri="http://schemas.openxmlformats.org/presentationml/2006/ole">
            <mc:AlternateContent xmlns:mc="http://schemas.openxmlformats.org/markup-compatibility/2006">
              <mc:Choice xmlns:v="urn:schemas-microsoft-com:vml" Requires="v">
                <p:oleObj name="Equation" r:id="rId6" imgW="2540000" imgH="482600" progId="Equation.DSMT4">
                  <p:embed/>
                </p:oleObj>
              </mc:Choice>
              <mc:Fallback>
                <p:oleObj name="Equation" r:id="rId6" imgW="2540000" imgH="482600" progId="Equation.DSMT4">
                  <p:embed/>
                  <p:pic>
                    <p:nvPicPr>
                      <p:cNvPr id="17" name="Object 16">
                        <a:extLst>
                          <a:ext uri="{FF2B5EF4-FFF2-40B4-BE49-F238E27FC236}">
                            <a16:creationId xmlns:a16="http://schemas.microsoft.com/office/drawing/2014/main" id="{E86B42F9-05A9-4D58-88D8-A323EBB6FFC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72122" y="3818446"/>
                        <a:ext cx="3282205" cy="62859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80325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384223" y="119674"/>
            <a:ext cx="4958499" cy="612169"/>
          </a:xfrm>
        </p:spPr>
        <p:txBody>
          <a:bodyPr>
            <a:normAutofit/>
          </a:bodyPr>
          <a:lstStyle/>
          <a:p>
            <a:r>
              <a:rPr lang="en-US" sz="3200" b="1" u="sng">
                <a:latin typeface="+mn-lt"/>
              </a:rPr>
              <a:t>Transport Properties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548295" y="914025"/>
            <a:ext cx="9821190" cy="800219"/>
          </a:xfrm>
          <a:prstGeom prst="rect">
            <a:avLst/>
          </a:prstGeom>
          <a:noFill/>
        </p:spPr>
        <p:txBody>
          <a:bodyPr wrap="square" rtlCol="0">
            <a:spAutoFit/>
          </a:bodyPr>
          <a:lstStyle/>
          <a:p>
            <a:r>
              <a:rPr lang="en-US" b="1"/>
              <a:t>Conductivity</a:t>
            </a:r>
            <a:endParaRPr lang="en-US" sz="1400" b="1"/>
          </a:p>
          <a:p>
            <a:r>
              <a:rPr lang="en-US" sz="1400"/>
              <a:t>We want to calculate the conductivity of the polarons in the strong coupling limit too, when the electrons are almost completely localized by their phonon interaction.  So we use the TB model, in the weak hopping limit.  We find:</a:t>
            </a: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EA4CBB64-5FCC-4179-B7BD-DA030229AE5F}"/>
              </a:ext>
            </a:extLst>
          </p:cNvPr>
          <p:cNvGraphicFramePr>
            <a:graphicFrameLocks noChangeAspect="1"/>
          </p:cNvGraphicFramePr>
          <p:nvPr/>
        </p:nvGraphicFramePr>
        <p:xfrm>
          <a:off x="619825" y="1901845"/>
          <a:ext cx="5884670" cy="623012"/>
        </p:xfrm>
        <a:graphic>
          <a:graphicData uri="http://schemas.openxmlformats.org/presentationml/2006/ole">
            <mc:AlternateContent xmlns:mc="http://schemas.openxmlformats.org/markup-compatibility/2006">
              <mc:Choice xmlns:v="urn:schemas-microsoft-com:vml" Requires="v">
                <p:oleObj name="Equation" r:id="rId2" imgW="4673600" imgH="495300" progId="Equation.DSMT4">
                  <p:embed/>
                </p:oleObj>
              </mc:Choice>
              <mc:Fallback>
                <p:oleObj name="Equation" r:id="rId2" imgW="4673600" imgH="495300" progId="Equation.DSMT4">
                  <p:embed/>
                  <p:pic>
                    <p:nvPicPr>
                      <p:cNvPr id="8" name="Object 7">
                        <a:extLst>
                          <a:ext uri="{FF2B5EF4-FFF2-40B4-BE49-F238E27FC236}">
                            <a16:creationId xmlns:a16="http://schemas.microsoft.com/office/drawing/2014/main" id="{EA4CBB64-5FCC-4179-B7BD-DA030229AE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825" y="1901845"/>
                        <a:ext cx="5884670" cy="623012"/>
                      </a:xfrm>
                      <a:prstGeom prst="rect">
                        <a:avLst/>
                      </a:prstGeom>
                      <a:solidFill>
                        <a:srgbClr val="CCFFCC"/>
                      </a:solidFill>
                    </p:spPr>
                  </p:pic>
                </p:oleObj>
              </mc:Fallback>
            </mc:AlternateContent>
          </a:graphicData>
        </a:graphic>
      </p:graphicFrame>
      <p:sp>
        <p:nvSpPr>
          <p:cNvPr id="10" name="Rectangle 7">
            <a:extLst>
              <a:ext uri="{FF2B5EF4-FFF2-40B4-BE49-F238E27FC236}">
                <a16:creationId xmlns:a16="http://schemas.microsoft.com/office/drawing/2014/main" id="{C16F9ACE-18B0-469E-817A-27EB332E7964}"/>
              </a:ext>
            </a:extLst>
          </p:cNvPr>
          <p:cNvSpPr>
            <a:spLocks noChangeArrowheads="1"/>
          </p:cNvSpPr>
          <p:nvPr/>
        </p:nvSpPr>
        <p:spPr bwMode="auto">
          <a:xfrm>
            <a:off x="619825" y="304150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D8BC50DC-800F-45D1-A67C-A2CDCF7C4BED}"/>
              </a:ext>
            </a:extLst>
          </p:cNvPr>
          <p:cNvGraphicFramePr>
            <a:graphicFrameLocks noChangeAspect="1"/>
          </p:cNvGraphicFramePr>
          <p:nvPr/>
        </p:nvGraphicFramePr>
        <p:xfrm>
          <a:off x="619825" y="3013123"/>
          <a:ext cx="2764398" cy="1679087"/>
        </p:xfrm>
        <a:graphic>
          <a:graphicData uri="http://schemas.openxmlformats.org/presentationml/2006/ole">
            <mc:AlternateContent xmlns:mc="http://schemas.openxmlformats.org/markup-compatibility/2006">
              <mc:Choice xmlns:v="urn:schemas-microsoft-com:vml" Requires="v">
                <p:oleObj name="Bitmap Image" r:id="rId4" imgW="2507197" imgH="1638442" progId="Paint.Picture">
                  <p:embed/>
                </p:oleObj>
              </mc:Choice>
              <mc:Fallback>
                <p:oleObj name="Bitmap Image" r:id="rId4" imgW="2507197" imgH="1638442" progId="Paint.Picture">
                  <p:embed/>
                  <p:pic>
                    <p:nvPicPr>
                      <p:cNvPr id="11" name="Object 10">
                        <a:extLst>
                          <a:ext uri="{FF2B5EF4-FFF2-40B4-BE49-F238E27FC236}">
                            <a16:creationId xmlns:a16="http://schemas.microsoft.com/office/drawing/2014/main" id="{D8BC50DC-800F-45D1-A67C-A2CDCF7C4BE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7536" t="26694" r="24327" b="17767"/>
                      <a:stretch>
                        <a:fillRect/>
                      </a:stretch>
                    </p:blipFill>
                    <p:spPr bwMode="auto">
                      <a:xfrm>
                        <a:off x="619825" y="3013123"/>
                        <a:ext cx="2764398" cy="1679087"/>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229F3AE6-B198-4169-A8A6-7EB21A0A33C3}"/>
              </a:ext>
            </a:extLst>
          </p:cNvPr>
          <p:cNvSpPr txBox="1"/>
          <p:nvPr/>
        </p:nvSpPr>
        <p:spPr>
          <a:xfrm>
            <a:off x="4427456" y="3013123"/>
            <a:ext cx="2878318" cy="1384995"/>
          </a:xfrm>
          <a:prstGeom prst="rect">
            <a:avLst/>
          </a:prstGeom>
          <a:noFill/>
        </p:spPr>
        <p:txBody>
          <a:bodyPr wrap="square" rtlCol="0">
            <a:spAutoFit/>
          </a:bodyPr>
          <a:lstStyle/>
          <a:p>
            <a:r>
              <a:rPr lang="en-US" sz="1400"/>
              <a:t>The </a:t>
            </a:r>
            <a:r>
              <a:rPr lang="el-GR" sz="1400"/>
              <a:t>Δ</a:t>
            </a:r>
            <a:r>
              <a:rPr lang="en-US" sz="1400"/>
              <a:t> thing can be interpreted as the ‘bound state’ energy of the electrons locked into their strong coupling state.   And this is the ‘activation’ energy that must be overcome to get the electrons to conduct.  </a:t>
            </a:r>
          </a:p>
        </p:txBody>
      </p:sp>
    </p:spTree>
    <p:extLst>
      <p:ext uri="{BB962C8B-B14F-4D97-AF65-F5344CB8AC3E}">
        <p14:creationId xmlns:p14="http://schemas.microsoft.com/office/powerpoint/2010/main" val="2672849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618150" y="89594"/>
            <a:ext cx="3624918" cy="612169"/>
          </a:xfrm>
        </p:spPr>
        <p:txBody>
          <a:bodyPr>
            <a:normAutofit/>
          </a:bodyPr>
          <a:lstStyle/>
          <a:p>
            <a:r>
              <a:rPr lang="en-US" sz="3200" b="1" u="sng">
                <a:latin typeface="+mn-lt"/>
              </a:rPr>
              <a:t>Interaction</a:t>
            </a:r>
            <a:endParaRPr lang="en-US" sz="4800" b="1" u="sng">
              <a:latin typeface="+mn-lt"/>
            </a:endParaRPr>
          </a:p>
        </p:txBody>
      </p:sp>
      <p:sp>
        <p:nvSpPr>
          <p:cNvPr id="3" name="Rectangle 174">
            <a:extLst>
              <a:ext uri="{FF2B5EF4-FFF2-40B4-BE49-F238E27FC236}">
                <a16:creationId xmlns:a16="http://schemas.microsoft.com/office/drawing/2014/main" id="{2C62063D-B871-4D23-B3D5-555C1EA0F2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F2F4E752-F20C-3DF2-72C2-FD84365D49B0}"/>
              </a:ext>
            </a:extLst>
          </p:cNvPr>
          <p:cNvGraphicFramePr>
            <a:graphicFrameLocks noChangeAspect="1"/>
          </p:cNvGraphicFramePr>
          <p:nvPr>
            <p:extLst>
              <p:ext uri="{D42A27DB-BD31-4B8C-83A1-F6EECF244321}">
                <p14:modId xmlns:p14="http://schemas.microsoft.com/office/powerpoint/2010/main" val="2342801703"/>
              </p:ext>
            </p:extLst>
          </p:nvPr>
        </p:nvGraphicFramePr>
        <p:xfrm>
          <a:off x="506515" y="1621780"/>
          <a:ext cx="2519439" cy="640203"/>
        </p:xfrm>
        <a:graphic>
          <a:graphicData uri="http://schemas.openxmlformats.org/presentationml/2006/ole">
            <mc:AlternateContent xmlns:mc="http://schemas.openxmlformats.org/markup-compatibility/2006">
              <mc:Choice xmlns:v="urn:schemas-microsoft-com:vml" Requires="v">
                <p:oleObj name="Equation" r:id="rId2" imgW="1837309" imgH="467229" progId="Equation.DSMT4">
                  <p:embed/>
                </p:oleObj>
              </mc:Choice>
              <mc:Fallback>
                <p:oleObj name="Equation" r:id="rId2" imgW="1837309" imgH="467229" progId="Equation.DSMT4">
                  <p:embed/>
                  <p:pic>
                    <p:nvPicPr>
                      <p:cNvPr id="16" name="Object 15">
                        <a:extLst>
                          <a:ext uri="{FF2B5EF4-FFF2-40B4-BE49-F238E27FC236}">
                            <a16:creationId xmlns:a16="http://schemas.microsoft.com/office/drawing/2014/main" id="{479ED9E4-B968-2EE9-57D3-E7FD12758EBC}"/>
                          </a:ext>
                        </a:extLst>
                      </p:cNvPr>
                      <p:cNvPicPr/>
                      <p:nvPr/>
                    </p:nvPicPr>
                    <p:blipFill>
                      <a:blip r:embed="rId3"/>
                      <a:stretch>
                        <a:fillRect/>
                      </a:stretch>
                    </p:blipFill>
                    <p:spPr>
                      <a:xfrm>
                        <a:off x="506515" y="1621780"/>
                        <a:ext cx="2519439" cy="640203"/>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A7F54943-8251-C0BF-6A09-FB4396BA772E}"/>
              </a:ext>
            </a:extLst>
          </p:cNvPr>
          <p:cNvSpPr txBox="1"/>
          <p:nvPr/>
        </p:nvSpPr>
        <p:spPr>
          <a:xfrm>
            <a:off x="432618" y="1098262"/>
            <a:ext cx="8327923" cy="338554"/>
          </a:xfrm>
          <a:prstGeom prst="rect">
            <a:avLst/>
          </a:prstGeom>
          <a:noFill/>
        </p:spPr>
        <p:txBody>
          <a:bodyPr wrap="square" rtlCol="0">
            <a:spAutoFit/>
          </a:bodyPr>
          <a:lstStyle/>
          <a:p>
            <a:r>
              <a:rPr lang="en-US" sz="1600"/>
              <a:t>From this we can determine an electric potential (Fourier components anyway):</a:t>
            </a:r>
          </a:p>
        </p:txBody>
      </p:sp>
      <p:graphicFrame>
        <p:nvGraphicFramePr>
          <p:cNvPr id="8" name="Object 7">
            <a:extLst>
              <a:ext uri="{FF2B5EF4-FFF2-40B4-BE49-F238E27FC236}">
                <a16:creationId xmlns:a16="http://schemas.microsoft.com/office/drawing/2014/main" id="{9AC2A16A-9E3B-FB19-430B-9C37B24468F8}"/>
              </a:ext>
            </a:extLst>
          </p:cNvPr>
          <p:cNvGraphicFramePr>
            <a:graphicFrameLocks noChangeAspect="1"/>
          </p:cNvGraphicFramePr>
          <p:nvPr>
            <p:extLst>
              <p:ext uri="{D42A27DB-BD31-4B8C-83A1-F6EECF244321}">
                <p14:modId xmlns:p14="http://schemas.microsoft.com/office/powerpoint/2010/main" val="2945447582"/>
              </p:ext>
            </p:extLst>
          </p:nvPr>
        </p:nvGraphicFramePr>
        <p:xfrm>
          <a:off x="506515" y="3011701"/>
          <a:ext cx="2775078" cy="1401993"/>
        </p:xfrm>
        <a:graphic>
          <a:graphicData uri="http://schemas.openxmlformats.org/presentationml/2006/ole">
            <mc:AlternateContent xmlns:mc="http://schemas.openxmlformats.org/markup-compatibility/2006">
              <mc:Choice xmlns:v="urn:schemas-microsoft-com:vml" Requires="v">
                <p:oleObj name="Equation" r:id="rId4" imgW="2438280" imgH="1231560" progId="Equation.DSMT4">
                  <p:embed/>
                </p:oleObj>
              </mc:Choice>
              <mc:Fallback>
                <p:oleObj name="Equation" r:id="rId4" imgW="2438280" imgH="1231560" progId="Equation.DSMT4">
                  <p:embed/>
                  <p:pic>
                    <p:nvPicPr>
                      <p:cNvPr id="18" name="Object 17">
                        <a:extLst>
                          <a:ext uri="{FF2B5EF4-FFF2-40B4-BE49-F238E27FC236}">
                            <a16:creationId xmlns:a16="http://schemas.microsoft.com/office/drawing/2014/main" id="{99648980-0923-2B79-3700-494474EAE77D}"/>
                          </a:ext>
                        </a:extLst>
                      </p:cNvPr>
                      <p:cNvPicPr/>
                      <p:nvPr/>
                    </p:nvPicPr>
                    <p:blipFill>
                      <a:blip r:embed="rId5"/>
                      <a:stretch>
                        <a:fillRect/>
                      </a:stretch>
                    </p:blipFill>
                    <p:spPr>
                      <a:xfrm>
                        <a:off x="506515" y="3011701"/>
                        <a:ext cx="2775078" cy="1401993"/>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18F22DF8-DD2F-B3DF-7A57-5143FAE084B0}"/>
              </a:ext>
            </a:extLst>
          </p:cNvPr>
          <p:cNvSpPr txBox="1"/>
          <p:nvPr/>
        </p:nvSpPr>
        <p:spPr>
          <a:xfrm>
            <a:off x="432617" y="2525605"/>
            <a:ext cx="5270093" cy="338554"/>
          </a:xfrm>
          <a:prstGeom prst="rect">
            <a:avLst/>
          </a:prstGeom>
          <a:noFill/>
        </p:spPr>
        <p:txBody>
          <a:bodyPr wrap="square" rtlCol="0">
            <a:spAutoFit/>
          </a:bodyPr>
          <a:lstStyle/>
          <a:p>
            <a:r>
              <a:rPr lang="en-US" sz="1600"/>
              <a:t>And calculate the potential energy of the electrons,</a:t>
            </a:r>
          </a:p>
        </p:txBody>
      </p:sp>
      <p:graphicFrame>
        <p:nvGraphicFramePr>
          <p:cNvPr id="11" name="Object 10">
            <a:extLst>
              <a:ext uri="{FF2B5EF4-FFF2-40B4-BE49-F238E27FC236}">
                <a16:creationId xmlns:a16="http://schemas.microsoft.com/office/drawing/2014/main" id="{E5C66C03-3437-CF08-8584-A1B1C5DA6B73}"/>
              </a:ext>
            </a:extLst>
          </p:cNvPr>
          <p:cNvGraphicFramePr>
            <a:graphicFrameLocks noChangeAspect="1"/>
          </p:cNvGraphicFramePr>
          <p:nvPr>
            <p:extLst>
              <p:ext uri="{D42A27DB-BD31-4B8C-83A1-F6EECF244321}">
                <p14:modId xmlns:p14="http://schemas.microsoft.com/office/powerpoint/2010/main" val="321595261"/>
              </p:ext>
            </p:extLst>
          </p:nvPr>
        </p:nvGraphicFramePr>
        <p:xfrm>
          <a:off x="506514" y="5210451"/>
          <a:ext cx="6132925" cy="708567"/>
        </p:xfrm>
        <a:graphic>
          <a:graphicData uri="http://schemas.openxmlformats.org/presentationml/2006/ole">
            <mc:AlternateContent xmlns:mc="http://schemas.openxmlformats.org/markup-compatibility/2006">
              <mc:Choice xmlns:v="urn:schemas-microsoft-com:vml" Requires="v">
                <p:oleObj name="Equation" r:id="rId6" imgW="4465172" imgH="515178" progId="Equation.DSMT4">
                  <p:embed/>
                </p:oleObj>
              </mc:Choice>
              <mc:Fallback>
                <p:oleObj name="Equation" r:id="rId6" imgW="4465172" imgH="515178" progId="Equation.DSMT4">
                  <p:embed/>
                  <p:pic>
                    <p:nvPicPr>
                      <p:cNvPr id="0" name=""/>
                      <p:cNvPicPr/>
                      <p:nvPr/>
                    </p:nvPicPr>
                    <p:blipFill>
                      <a:blip r:embed="rId7"/>
                      <a:stretch>
                        <a:fillRect/>
                      </a:stretch>
                    </p:blipFill>
                    <p:spPr>
                      <a:xfrm>
                        <a:off x="506514" y="5210451"/>
                        <a:ext cx="6132925" cy="708567"/>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346CBECA-1095-FB27-EBF5-E78DD999CA44}"/>
              </a:ext>
            </a:extLst>
          </p:cNvPr>
          <p:cNvSpPr txBox="1"/>
          <p:nvPr/>
        </p:nvSpPr>
        <p:spPr>
          <a:xfrm>
            <a:off x="432616" y="4696968"/>
            <a:ext cx="2035281" cy="338554"/>
          </a:xfrm>
          <a:prstGeom prst="rect">
            <a:avLst/>
          </a:prstGeom>
          <a:noFill/>
        </p:spPr>
        <p:txBody>
          <a:bodyPr wrap="square" rtlCol="0">
            <a:spAutoFit/>
          </a:bodyPr>
          <a:lstStyle/>
          <a:p>
            <a:r>
              <a:rPr lang="en-US" sz="1600"/>
              <a:t>And finally come to,</a:t>
            </a:r>
          </a:p>
        </p:txBody>
      </p:sp>
    </p:spTree>
    <p:extLst>
      <p:ext uri="{BB962C8B-B14F-4D97-AF65-F5344CB8AC3E}">
        <p14:creationId xmlns:p14="http://schemas.microsoft.com/office/powerpoint/2010/main" val="2217290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618150" y="89594"/>
            <a:ext cx="3624918" cy="612169"/>
          </a:xfrm>
        </p:spPr>
        <p:txBody>
          <a:bodyPr>
            <a:normAutofit/>
          </a:bodyPr>
          <a:lstStyle/>
          <a:p>
            <a:r>
              <a:rPr lang="en-US" sz="3200" b="1" u="sng">
                <a:latin typeface="+mn-lt"/>
              </a:rPr>
              <a:t>Interaction</a:t>
            </a:r>
            <a:endParaRPr lang="en-US" sz="4800" b="1" u="sng">
              <a:latin typeface="+mn-lt"/>
            </a:endParaRPr>
          </a:p>
        </p:txBody>
      </p:sp>
      <p:sp>
        <p:nvSpPr>
          <p:cNvPr id="3" name="Rectangle 174">
            <a:extLst>
              <a:ext uri="{FF2B5EF4-FFF2-40B4-BE49-F238E27FC236}">
                <a16:creationId xmlns:a16="http://schemas.microsoft.com/office/drawing/2014/main" id="{2C62063D-B871-4D23-B3D5-555C1EA0F2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TextBox 5">
            <a:extLst>
              <a:ext uri="{FF2B5EF4-FFF2-40B4-BE49-F238E27FC236}">
                <a16:creationId xmlns:a16="http://schemas.microsoft.com/office/drawing/2014/main" id="{A7F54943-8251-C0BF-6A09-FB4396BA772E}"/>
              </a:ext>
            </a:extLst>
          </p:cNvPr>
          <p:cNvSpPr txBox="1"/>
          <p:nvPr/>
        </p:nvSpPr>
        <p:spPr>
          <a:xfrm>
            <a:off x="432618" y="1098262"/>
            <a:ext cx="11385756" cy="584775"/>
          </a:xfrm>
          <a:prstGeom prst="rect">
            <a:avLst/>
          </a:prstGeom>
          <a:noFill/>
        </p:spPr>
        <p:txBody>
          <a:bodyPr wrap="square" rtlCol="0">
            <a:spAutoFit/>
          </a:bodyPr>
          <a:lstStyle/>
          <a:p>
            <a:r>
              <a:rPr lang="en-US" sz="1600"/>
              <a:t>Let’s focus our attention on a special case of the optical e-ph interaction.  This is the case where we have just one electron in the conduction band.  It’s called the </a:t>
            </a:r>
            <a:r>
              <a:rPr lang="en-US" sz="1600" b="1"/>
              <a:t>Frolich Hamiltonian</a:t>
            </a:r>
            <a:r>
              <a:rPr lang="en-US" sz="1600"/>
              <a:t>.  Using,</a:t>
            </a:r>
          </a:p>
        </p:txBody>
      </p:sp>
      <p:graphicFrame>
        <p:nvGraphicFramePr>
          <p:cNvPr id="4" name="Object 3">
            <a:extLst>
              <a:ext uri="{FF2B5EF4-FFF2-40B4-BE49-F238E27FC236}">
                <a16:creationId xmlns:a16="http://schemas.microsoft.com/office/drawing/2014/main" id="{33D57BD4-330A-E3EA-BE2A-306CB65C048B}"/>
              </a:ext>
            </a:extLst>
          </p:cNvPr>
          <p:cNvGraphicFramePr>
            <a:graphicFrameLocks noChangeAspect="1"/>
          </p:cNvGraphicFramePr>
          <p:nvPr>
            <p:extLst>
              <p:ext uri="{D42A27DB-BD31-4B8C-83A1-F6EECF244321}">
                <p14:modId xmlns:p14="http://schemas.microsoft.com/office/powerpoint/2010/main" val="2695778656"/>
              </p:ext>
            </p:extLst>
          </p:nvPr>
        </p:nvGraphicFramePr>
        <p:xfrm>
          <a:off x="573804" y="3775218"/>
          <a:ext cx="8088313" cy="635000"/>
        </p:xfrm>
        <a:graphic>
          <a:graphicData uri="http://schemas.openxmlformats.org/presentationml/2006/ole">
            <mc:AlternateContent xmlns:mc="http://schemas.openxmlformats.org/markup-compatibility/2006">
              <mc:Choice xmlns:v="urn:schemas-microsoft-com:vml" Requires="v">
                <p:oleObj name="Equation" r:id="rId2" imgW="6146640" imgH="482400" progId="Equation.DSMT4">
                  <p:embed/>
                </p:oleObj>
              </mc:Choice>
              <mc:Fallback>
                <p:oleObj name="Equation" r:id="rId2" imgW="6146640" imgH="482400" progId="Equation.DSMT4">
                  <p:embed/>
                  <p:pic>
                    <p:nvPicPr>
                      <p:cNvPr id="0" name=""/>
                      <p:cNvPicPr/>
                      <p:nvPr/>
                    </p:nvPicPr>
                    <p:blipFill>
                      <a:blip r:embed="rId3"/>
                      <a:stretch>
                        <a:fillRect/>
                      </a:stretch>
                    </p:blipFill>
                    <p:spPr>
                      <a:xfrm>
                        <a:off x="573804" y="3775218"/>
                        <a:ext cx="8088313" cy="635000"/>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987DED03-5DD2-BD5E-BD88-86A94F570DBB}"/>
              </a:ext>
            </a:extLst>
          </p:cNvPr>
          <p:cNvGraphicFramePr>
            <a:graphicFrameLocks noChangeAspect="1"/>
          </p:cNvGraphicFramePr>
          <p:nvPr>
            <p:extLst>
              <p:ext uri="{D42A27DB-BD31-4B8C-83A1-F6EECF244321}">
                <p14:modId xmlns:p14="http://schemas.microsoft.com/office/powerpoint/2010/main" val="558903908"/>
              </p:ext>
            </p:extLst>
          </p:nvPr>
        </p:nvGraphicFramePr>
        <p:xfrm>
          <a:off x="492149" y="1840972"/>
          <a:ext cx="2388163" cy="1260816"/>
        </p:xfrm>
        <a:graphic>
          <a:graphicData uri="http://schemas.openxmlformats.org/presentationml/2006/ole">
            <mc:AlternateContent xmlns:mc="http://schemas.openxmlformats.org/markup-compatibility/2006">
              <mc:Choice xmlns:v="urn:schemas-microsoft-com:vml" Requires="v">
                <p:oleObj name="Equation" r:id="rId4" imgW="1590104" imgH="839282" progId="Equation.DSMT4">
                  <p:embed/>
                </p:oleObj>
              </mc:Choice>
              <mc:Fallback>
                <p:oleObj name="Equation" r:id="rId4" imgW="1590104" imgH="839282" progId="Equation.DSMT4">
                  <p:embed/>
                  <p:pic>
                    <p:nvPicPr>
                      <p:cNvPr id="0" name=""/>
                      <p:cNvPicPr/>
                      <p:nvPr/>
                    </p:nvPicPr>
                    <p:blipFill>
                      <a:blip r:embed="rId5"/>
                      <a:stretch>
                        <a:fillRect/>
                      </a:stretch>
                    </p:blipFill>
                    <p:spPr>
                      <a:xfrm>
                        <a:off x="492149" y="1840972"/>
                        <a:ext cx="2388163" cy="1260816"/>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F4D45AB5-AE7B-3464-F2C3-A44A8705F707}"/>
              </a:ext>
            </a:extLst>
          </p:cNvPr>
          <p:cNvSpPr txBox="1"/>
          <p:nvPr/>
        </p:nvSpPr>
        <p:spPr>
          <a:xfrm>
            <a:off x="492149" y="3269226"/>
            <a:ext cx="2507227" cy="338554"/>
          </a:xfrm>
          <a:prstGeom prst="rect">
            <a:avLst/>
          </a:prstGeom>
          <a:noFill/>
        </p:spPr>
        <p:txBody>
          <a:bodyPr wrap="square">
            <a:spAutoFit/>
          </a:bodyPr>
          <a:lstStyle/>
          <a:p>
            <a:r>
              <a:rPr lang="en-US" sz="1600"/>
              <a:t>We can write H as:</a:t>
            </a:r>
          </a:p>
        </p:txBody>
      </p:sp>
    </p:spTree>
    <p:extLst>
      <p:ext uri="{BB962C8B-B14F-4D97-AF65-F5344CB8AC3E}">
        <p14:creationId xmlns:p14="http://schemas.microsoft.com/office/powerpoint/2010/main" val="3658044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836708" y="51005"/>
            <a:ext cx="3549503" cy="612169"/>
          </a:xfrm>
        </p:spPr>
        <p:txBody>
          <a:bodyPr>
            <a:normAutofit/>
          </a:bodyPr>
          <a:lstStyle/>
          <a:p>
            <a:r>
              <a:rPr lang="en-US" sz="3200" b="1" u="sng">
                <a:latin typeface="+mn-lt"/>
              </a:rPr>
              <a:t>Excitations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407297" y="993040"/>
            <a:ext cx="10408187" cy="584775"/>
          </a:xfrm>
          <a:prstGeom prst="rect">
            <a:avLst/>
          </a:prstGeom>
          <a:noFill/>
        </p:spPr>
        <p:txBody>
          <a:bodyPr wrap="square" rtlCol="0">
            <a:spAutoFit/>
          </a:bodyPr>
          <a:lstStyle/>
          <a:p>
            <a:r>
              <a:rPr lang="en-US" sz="1600"/>
              <a:t>We’ll look at the energy of a state with {N</a:t>
            </a:r>
            <a:r>
              <a:rPr lang="en-US" sz="1600" baseline="-25000"/>
              <a:t>q</a:t>
            </a:r>
            <a:r>
              <a:rPr lang="en-US" sz="1600"/>
              <a:t>} photons and a single electron with momentum p.  We’ll use </a:t>
            </a:r>
            <a:r>
              <a:rPr lang="en-US" sz="1600" b="1"/>
              <a:t>BW perturbation theory</a:t>
            </a:r>
            <a:r>
              <a:rPr lang="en-US" sz="1600"/>
              <a:t>.  So general formula is:</a:t>
            </a:r>
          </a:p>
        </p:txBody>
      </p:sp>
      <p:sp>
        <p:nvSpPr>
          <p:cNvPr id="3" name="Rectangle 174">
            <a:extLst>
              <a:ext uri="{FF2B5EF4-FFF2-40B4-BE49-F238E27FC236}">
                <a16:creationId xmlns:a16="http://schemas.microsoft.com/office/drawing/2014/main" id="{2C62063D-B871-4D23-B3D5-555C1EA0F2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83D3A9B5-06BF-6A13-A3CF-8E51A71D48C6}"/>
              </a:ext>
            </a:extLst>
          </p:cNvPr>
          <p:cNvGraphicFramePr>
            <a:graphicFrameLocks noChangeAspect="1"/>
          </p:cNvGraphicFramePr>
          <p:nvPr>
            <p:extLst>
              <p:ext uri="{D42A27DB-BD31-4B8C-83A1-F6EECF244321}">
                <p14:modId xmlns:p14="http://schemas.microsoft.com/office/powerpoint/2010/main" val="3778427409"/>
              </p:ext>
            </p:extLst>
          </p:nvPr>
        </p:nvGraphicFramePr>
        <p:xfrm>
          <a:off x="521110" y="1756567"/>
          <a:ext cx="7950116" cy="708747"/>
        </p:xfrm>
        <a:graphic>
          <a:graphicData uri="http://schemas.openxmlformats.org/presentationml/2006/ole">
            <mc:AlternateContent xmlns:mc="http://schemas.openxmlformats.org/markup-compatibility/2006">
              <mc:Choice xmlns:v="urn:schemas-microsoft-com:vml" Requires="v">
                <p:oleObj name="Equation" r:id="rId2" imgW="6642100" imgH="584200" progId="Equation.DSMT4">
                  <p:embed/>
                </p:oleObj>
              </mc:Choice>
              <mc:Fallback>
                <p:oleObj name="Equation" r:id="rId2" imgW="6642100" imgH="5842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110" y="1756567"/>
                        <a:ext cx="7950116" cy="708747"/>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B659B3F4-6525-A56E-ECA9-BBAC5FBDAF88}"/>
              </a:ext>
            </a:extLst>
          </p:cNvPr>
          <p:cNvGraphicFramePr>
            <a:graphicFrameLocks noChangeAspect="1"/>
          </p:cNvGraphicFramePr>
          <p:nvPr>
            <p:extLst>
              <p:ext uri="{D42A27DB-BD31-4B8C-83A1-F6EECF244321}">
                <p14:modId xmlns:p14="http://schemas.microsoft.com/office/powerpoint/2010/main" val="419502701"/>
              </p:ext>
            </p:extLst>
          </p:nvPr>
        </p:nvGraphicFramePr>
        <p:xfrm>
          <a:off x="521109" y="3304475"/>
          <a:ext cx="7452851" cy="2481372"/>
        </p:xfrm>
        <a:graphic>
          <a:graphicData uri="http://schemas.openxmlformats.org/presentationml/2006/ole">
            <mc:AlternateContent xmlns:mc="http://schemas.openxmlformats.org/markup-compatibility/2006">
              <mc:Choice xmlns:v="urn:schemas-microsoft-com:vml" Requires="v">
                <p:oleObj name="Equation" r:id="rId4" imgW="5417291" imgH="1802941" progId="Equation.DSMT4">
                  <p:embed/>
                </p:oleObj>
              </mc:Choice>
              <mc:Fallback>
                <p:oleObj name="Equation" r:id="rId4" imgW="5417291" imgH="1802941" progId="Equation.DSMT4">
                  <p:embed/>
                  <p:pic>
                    <p:nvPicPr>
                      <p:cNvPr id="0" name=""/>
                      <p:cNvPicPr/>
                      <p:nvPr/>
                    </p:nvPicPr>
                    <p:blipFill>
                      <a:blip r:embed="rId5"/>
                      <a:stretch>
                        <a:fillRect/>
                      </a:stretch>
                    </p:blipFill>
                    <p:spPr>
                      <a:xfrm>
                        <a:off x="521109" y="3304475"/>
                        <a:ext cx="7452851" cy="2481372"/>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B52B6698-1443-9A4E-7C95-3E2D39A92AB6}"/>
              </a:ext>
            </a:extLst>
          </p:cNvPr>
          <p:cNvSpPr txBox="1"/>
          <p:nvPr/>
        </p:nvSpPr>
        <p:spPr>
          <a:xfrm>
            <a:off x="407297" y="2644066"/>
            <a:ext cx="2571877" cy="338554"/>
          </a:xfrm>
          <a:prstGeom prst="rect">
            <a:avLst/>
          </a:prstGeom>
          <a:noFill/>
        </p:spPr>
        <p:txBody>
          <a:bodyPr wrap="square" rtlCol="0">
            <a:spAutoFit/>
          </a:bodyPr>
          <a:lstStyle/>
          <a:p>
            <a:r>
              <a:rPr lang="en-US" sz="1600"/>
              <a:t>The first order correction is:</a:t>
            </a:r>
          </a:p>
        </p:txBody>
      </p:sp>
    </p:spTree>
    <p:extLst>
      <p:ext uri="{BB962C8B-B14F-4D97-AF65-F5344CB8AC3E}">
        <p14:creationId xmlns:p14="http://schemas.microsoft.com/office/powerpoint/2010/main" val="2474547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836708" y="51005"/>
            <a:ext cx="3549503" cy="612169"/>
          </a:xfrm>
        </p:spPr>
        <p:txBody>
          <a:bodyPr>
            <a:normAutofit/>
          </a:bodyPr>
          <a:lstStyle/>
          <a:p>
            <a:r>
              <a:rPr lang="en-US" sz="3200" b="1" u="sng">
                <a:latin typeface="+mn-lt"/>
              </a:rPr>
              <a:t>Excitations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14263" y="714178"/>
            <a:ext cx="3722251" cy="338554"/>
          </a:xfrm>
          <a:prstGeom prst="rect">
            <a:avLst/>
          </a:prstGeom>
          <a:noFill/>
        </p:spPr>
        <p:txBody>
          <a:bodyPr wrap="square" rtlCol="0">
            <a:spAutoFit/>
          </a:bodyPr>
          <a:lstStyle/>
          <a:p>
            <a:r>
              <a:rPr lang="en-US" sz="1600"/>
              <a:t>and the second order correction is:</a:t>
            </a:r>
          </a:p>
        </p:txBody>
      </p:sp>
      <p:sp>
        <p:nvSpPr>
          <p:cNvPr id="3" name="Rectangle 174">
            <a:extLst>
              <a:ext uri="{FF2B5EF4-FFF2-40B4-BE49-F238E27FC236}">
                <a16:creationId xmlns:a16="http://schemas.microsoft.com/office/drawing/2014/main" id="{2C62063D-B871-4D23-B3D5-555C1EA0F2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a:extLst>
              <a:ext uri="{FF2B5EF4-FFF2-40B4-BE49-F238E27FC236}">
                <a16:creationId xmlns:a16="http://schemas.microsoft.com/office/drawing/2014/main" id="{1B29BA96-7D76-9B17-0824-455CB48DC5AE}"/>
              </a:ext>
            </a:extLst>
          </p:cNvPr>
          <p:cNvGraphicFramePr>
            <a:graphicFrameLocks noChangeAspect="1"/>
          </p:cNvGraphicFramePr>
          <p:nvPr>
            <p:extLst>
              <p:ext uri="{D42A27DB-BD31-4B8C-83A1-F6EECF244321}">
                <p14:modId xmlns:p14="http://schemas.microsoft.com/office/powerpoint/2010/main" val="229699965"/>
              </p:ext>
            </p:extLst>
          </p:nvPr>
        </p:nvGraphicFramePr>
        <p:xfrm>
          <a:off x="314263" y="1349747"/>
          <a:ext cx="6175375" cy="3487738"/>
        </p:xfrm>
        <a:graphic>
          <a:graphicData uri="http://schemas.openxmlformats.org/presentationml/2006/ole">
            <mc:AlternateContent xmlns:mc="http://schemas.openxmlformats.org/markup-compatibility/2006">
              <mc:Choice xmlns:v="urn:schemas-microsoft-com:vml" Requires="v">
                <p:oleObj name="Equation" r:id="rId3" imgW="4902120" imgH="2768400" progId="Equation.DSMT4">
                  <p:embed/>
                </p:oleObj>
              </mc:Choice>
              <mc:Fallback>
                <p:oleObj name="Equation" r:id="rId3" imgW="4902120" imgH="2768400" progId="Equation.DSMT4">
                  <p:embed/>
                  <p:pic>
                    <p:nvPicPr>
                      <p:cNvPr id="10" name="Object 9">
                        <a:extLst>
                          <a:ext uri="{FF2B5EF4-FFF2-40B4-BE49-F238E27FC236}">
                            <a16:creationId xmlns:a16="http://schemas.microsoft.com/office/drawing/2014/main" id="{1B29BA96-7D76-9B17-0824-455CB48DC5AE}"/>
                          </a:ext>
                        </a:extLst>
                      </p:cNvPr>
                      <p:cNvPicPr/>
                      <p:nvPr/>
                    </p:nvPicPr>
                    <p:blipFill>
                      <a:blip r:embed="rId4"/>
                      <a:stretch>
                        <a:fillRect/>
                      </a:stretch>
                    </p:blipFill>
                    <p:spPr>
                      <a:xfrm>
                        <a:off x="314263" y="1349747"/>
                        <a:ext cx="6175375" cy="3487738"/>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74E64B24-0D29-867B-6BE2-74A6E0FEC3E7}"/>
              </a:ext>
            </a:extLst>
          </p:cNvPr>
          <p:cNvGraphicFramePr>
            <a:graphicFrameLocks noChangeAspect="1"/>
          </p:cNvGraphicFramePr>
          <p:nvPr>
            <p:extLst>
              <p:ext uri="{D42A27DB-BD31-4B8C-83A1-F6EECF244321}">
                <p14:modId xmlns:p14="http://schemas.microsoft.com/office/powerpoint/2010/main" val="557086440"/>
              </p:ext>
            </p:extLst>
          </p:nvPr>
        </p:nvGraphicFramePr>
        <p:xfrm>
          <a:off x="439670" y="5788776"/>
          <a:ext cx="4411890" cy="607083"/>
        </p:xfrm>
        <a:graphic>
          <a:graphicData uri="http://schemas.openxmlformats.org/presentationml/2006/ole">
            <mc:AlternateContent xmlns:mc="http://schemas.openxmlformats.org/markup-compatibility/2006">
              <mc:Choice xmlns:v="urn:schemas-microsoft-com:vml" Requires="v">
                <p:oleObj name="Equation" r:id="rId5" imgW="3322701" imgH="457855" progId="Equation.DSMT4">
                  <p:embed/>
                </p:oleObj>
              </mc:Choice>
              <mc:Fallback>
                <p:oleObj name="Equation" r:id="rId5" imgW="3322701" imgH="457855" progId="Equation.DSMT4">
                  <p:embed/>
                  <p:pic>
                    <p:nvPicPr>
                      <p:cNvPr id="4" name="Object 3">
                        <a:extLst>
                          <a:ext uri="{FF2B5EF4-FFF2-40B4-BE49-F238E27FC236}">
                            <a16:creationId xmlns:a16="http://schemas.microsoft.com/office/drawing/2014/main" id="{74E64B24-0D29-867B-6BE2-74A6E0FEC3E7}"/>
                          </a:ext>
                        </a:extLst>
                      </p:cNvPr>
                      <p:cNvPicPr/>
                      <p:nvPr/>
                    </p:nvPicPr>
                    <p:blipFill>
                      <a:blip r:embed="rId6"/>
                      <a:stretch>
                        <a:fillRect/>
                      </a:stretch>
                    </p:blipFill>
                    <p:spPr>
                      <a:xfrm>
                        <a:off x="439670" y="5788776"/>
                        <a:ext cx="4411890" cy="607083"/>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2E3B49D6-4D35-E96F-F118-5DFDC13BF86B}"/>
              </a:ext>
            </a:extLst>
          </p:cNvPr>
          <p:cNvGraphicFramePr>
            <a:graphicFrameLocks noChangeAspect="1"/>
          </p:cNvGraphicFramePr>
          <p:nvPr>
            <p:extLst>
              <p:ext uri="{D42A27DB-BD31-4B8C-83A1-F6EECF244321}">
                <p14:modId xmlns:p14="http://schemas.microsoft.com/office/powerpoint/2010/main" val="1168583417"/>
              </p:ext>
            </p:extLst>
          </p:nvPr>
        </p:nvGraphicFramePr>
        <p:xfrm>
          <a:off x="7969191" y="2886765"/>
          <a:ext cx="2674374" cy="512569"/>
        </p:xfrm>
        <a:graphic>
          <a:graphicData uri="http://schemas.openxmlformats.org/presentationml/2006/ole">
            <mc:AlternateContent xmlns:mc="http://schemas.openxmlformats.org/markup-compatibility/2006">
              <mc:Choice xmlns:v="urn:schemas-microsoft-com:vml" Requires="v">
                <p:oleObj name="Equation" r:id="rId7" imgW="1789811" imgH="343572" progId="Equation.DSMT4">
                  <p:embed/>
                </p:oleObj>
              </mc:Choice>
              <mc:Fallback>
                <p:oleObj name="Equation" r:id="rId7" imgW="1789811" imgH="343572" progId="Equation.DSMT4">
                  <p:embed/>
                  <p:pic>
                    <p:nvPicPr>
                      <p:cNvPr id="5" name="Object 4">
                        <a:extLst>
                          <a:ext uri="{FF2B5EF4-FFF2-40B4-BE49-F238E27FC236}">
                            <a16:creationId xmlns:a16="http://schemas.microsoft.com/office/drawing/2014/main" id="{2E3B49D6-4D35-E96F-F118-5DFDC13BF86B}"/>
                          </a:ext>
                        </a:extLst>
                      </p:cNvPr>
                      <p:cNvPicPr/>
                      <p:nvPr/>
                    </p:nvPicPr>
                    <p:blipFill>
                      <a:blip r:embed="rId8"/>
                      <a:stretch>
                        <a:fillRect/>
                      </a:stretch>
                    </p:blipFill>
                    <p:spPr>
                      <a:xfrm>
                        <a:off x="7969191" y="2886765"/>
                        <a:ext cx="2674374" cy="512569"/>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53341838-00FE-ABFC-F632-F085C156F61B}"/>
              </a:ext>
            </a:extLst>
          </p:cNvPr>
          <p:cNvGraphicFramePr>
            <a:graphicFrameLocks noChangeAspect="1"/>
          </p:cNvGraphicFramePr>
          <p:nvPr>
            <p:extLst>
              <p:ext uri="{D42A27DB-BD31-4B8C-83A1-F6EECF244321}">
                <p14:modId xmlns:p14="http://schemas.microsoft.com/office/powerpoint/2010/main" val="3208021825"/>
              </p:ext>
            </p:extLst>
          </p:nvPr>
        </p:nvGraphicFramePr>
        <p:xfrm>
          <a:off x="7969191" y="4093690"/>
          <a:ext cx="3860912" cy="588294"/>
        </p:xfrm>
        <a:graphic>
          <a:graphicData uri="http://schemas.openxmlformats.org/presentationml/2006/ole">
            <mc:AlternateContent xmlns:mc="http://schemas.openxmlformats.org/markup-compatibility/2006">
              <mc:Choice xmlns:v="urn:schemas-microsoft-com:vml" Requires="v">
                <p:oleObj name="Equation" r:id="rId9" imgW="3313345" imgH="505444" progId="Equation.DSMT4">
                  <p:embed/>
                </p:oleObj>
              </mc:Choice>
              <mc:Fallback>
                <p:oleObj name="Equation" r:id="rId9" imgW="3313345" imgH="505444" progId="Equation.DSMT4">
                  <p:embed/>
                  <p:pic>
                    <p:nvPicPr>
                      <p:cNvPr id="11" name="Object 10">
                        <a:extLst>
                          <a:ext uri="{FF2B5EF4-FFF2-40B4-BE49-F238E27FC236}">
                            <a16:creationId xmlns:a16="http://schemas.microsoft.com/office/drawing/2014/main" id="{53341838-00FE-ABFC-F632-F085C156F61B}"/>
                          </a:ext>
                        </a:extLst>
                      </p:cNvPr>
                      <p:cNvPicPr/>
                      <p:nvPr/>
                    </p:nvPicPr>
                    <p:blipFill>
                      <a:blip r:embed="rId10"/>
                      <a:stretch>
                        <a:fillRect/>
                      </a:stretch>
                    </p:blipFill>
                    <p:spPr>
                      <a:xfrm>
                        <a:off x="7969191" y="4093690"/>
                        <a:ext cx="3860912" cy="588294"/>
                      </a:xfrm>
                      <a:prstGeom prst="rect">
                        <a:avLst/>
                      </a:prstGeom>
                    </p:spPr>
                  </p:pic>
                </p:oleObj>
              </mc:Fallback>
            </mc:AlternateContent>
          </a:graphicData>
        </a:graphic>
      </p:graphicFrame>
      <p:sp>
        <p:nvSpPr>
          <p:cNvPr id="13" name="Rectangle 2">
            <a:extLst>
              <a:ext uri="{FF2B5EF4-FFF2-40B4-BE49-F238E27FC236}">
                <a16:creationId xmlns:a16="http://schemas.microsoft.com/office/drawing/2014/main" id="{12B84948-C410-6FE3-D23B-E3094096214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E879C6CB-A6D0-02BF-D828-1292795CF4E3}"/>
              </a:ext>
            </a:extLst>
          </p:cNvPr>
          <p:cNvGraphicFramePr>
            <a:graphicFrameLocks noChangeAspect="1"/>
          </p:cNvGraphicFramePr>
          <p:nvPr>
            <p:extLst>
              <p:ext uri="{D42A27DB-BD31-4B8C-83A1-F6EECF244321}">
                <p14:modId xmlns:p14="http://schemas.microsoft.com/office/powerpoint/2010/main" val="1480313818"/>
              </p:ext>
            </p:extLst>
          </p:nvPr>
        </p:nvGraphicFramePr>
        <p:xfrm>
          <a:off x="7969191" y="5480392"/>
          <a:ext cx="3446061" cy="748043"/>
        </p:xfrm>
        <a:graphic>
          <a:graphicData uri="http://schemas.openxmlformats.org/presentationml/2006/ole">
            <mc:AlternateContent xmlns:mc="http://schemas.openxmlformats.org/markup-compatibility/2006">
              <mc:Choice xmlns:v="urn:schemas-microsoft-com:vml" Requires="v">
                <p:oleObj name="Equation" r:id="rId11" imgW="2808499" imgH="610354" progId="Equation.DSMT4">
                  <p:embed/>
                </p:oleObj>
              </mc:Choice>
              <mc:Fallback>
                <p:oleObj name="Equation" r:id="rId11" imgW="2808499" imgH="610354" progId="Equation.DSMT4">
                  <p:embed/>
                  <p:pic>
                    <p:nvPicPr>
                      <p:cNvPr id="15" name="Object 14">
                        <a:extLst>
                          <a:ext uri="{FF2B5EF4-FFF2-40B4-BE49-F238E27FC236}">
                            <a16:creationId xmlns:a16="http://schemas.microsoft.com/office/drawing/2014/main" id="{E879C6CB-A6D0-02BF-D828-1292795CF4E3}"/>
                          </a:ext>
                        </a:extLst>
                      </p:cNvPr>
                      <p:cNvPicPr/>
                      <p:nvPr/>
                    </p:nvPicPr>
                    <p:blipFill>
                      <a:blip r:embed="rId12"/>
                      <a:stretch>
                        <a:fillRect/>
                      </a:stretch>
                    </p:blipFill>
                    <p:spPr>
                      <a:xfrm>
                        <a:off x="7969191" y="5480392"/>
                        <a:ext cx="3446061" cy="748043"/>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DE59B8A3-308F-B9D8-7DEC-0C49B6E4A193}"/>
              </a:ext>
            </a:extLst>
          </p:cNvPr>
          <p:cNvSpPr txBox="1"/>
          <p:nvPr/>
        </p:nvSpPr>
        <p:spPr>
          <a:xfrm>
            <a:off x="394981" y="5162627"/>
            <a:ext cx="3722251" cy="338554"/>
          </a:xfrm>
          <a:prstGeom prst="rect">
            <a:avLst/>
          </a:prstGeom>
          <a:noFill/>
        </p:spPr>
        <p:txBody>
          <a:bodyPr wrap="square" rtlCol="0">
            <a:spAutoFit/>
          </a:bodyPr>
          <a:lstStyle/>
          <a:p>
            <a:r>
              <a:rPr lang="en-US" sz="1600"/>
              <a:t>so alttogether,</a:t>
            </a:r>
          </a:p>
        </p:txBody>
      </p:sp>
      <mc:AlternateContent xmlns:mc="http://schemas.openxmlformats.org/markup-compatibility/2006" xmlns:p14="http://schemas.microsoft.com/office/powerpoint/2010/main">
        <mc:Choice Requires="p14">
          <p:contentPart p14:bwMode="auto" r:id="rId13">
            <p14:nvContentPartPr>
              <p14:cNvPr id="9" name="Ink 8">
                <a:extLst>
                  <a:ext uri="{FF2B5EF4-FFF2-40B4-BE49-F238E27FC236}">
                    <a16:creationId xmlns:a16="http://schemas.microsoft.com/office/drawing/2014/main" id="{335A8649-312A-0F1F-1F95-30EB3FD68754}"/>
                  </a:ext>
                </a:extLst>
              </p14:cNvPr>
              <p14:cNvContentPartPr/>
              <p14:nvPr/>
            </p14:nvContentPartPr>
            <p14:xfrm>
              <a:off x="5449433" y="870154"/>
              <a:ext cx="2178472" cy="5117690"/>
            </p14:xfrm>
          </p:contentPart>
        </mc:Choice>
        <mc:Fallback xmlns="">
          <p:pic>
            <p:nvPicPr>
              <p:cNvPr id="9" name="Ink 8">
                <a:extLst>
                  <a:ext uri="{FF2B5EF4-FFF2-40B4-BE49-F238E27FC236}">
                    <a16:creationId xmlns:a16="http://schemas.microsoft.com/office/drawing/2014/main" id="{335A8649-312A-0F1F-1F95-30EB3FD68754}"/>
                  </a:ext>
                </a:extLst>
              </p:cNvPr>
              <p:cNvPicPr/>
              <p:nvPr/>
            </p:nvPicPr>
            <p:blipFill>
              <a:blip r:embed="rId14"/>
              <a:stretch>
                <a:fillRect/>
              </a:stretch>
            </p:blipFill>
            <p:spPr>
              <a:xfrm>
                <a:off x="5440434" y="861153"/>
                <a:ext cx="2196110" cy="5135331"/>
              </a:xfrm>
              <a:prstGeom prst="rect">
                <a:avLst/>
              </a:prstGeom>
            </p:spPr>
          </p:pic>
        </mc:Fallback>
      </mc:AlternateContent>
      <p:sp>
        <p:nvSpPr>
          <p:cNvPr id="12" name="TextBox 11">
            <a:extLst>
              <a:ext uri="{FF2B5EF4-FFF2-40B4-BE49-F238E27FC236}">
                <a16:creationId xmlns:a16="http://schemas.microsoft.com/office/drawing/2014/main" id="{F592A5CF-9C8F-BA50-431E-4D7F60F48A75}"/>
              </a:ext>
            </a:extLst>
          </p:cNvPr>
          <p:cNvSpPr txBox="1"/>
          <p:nvPr/>
        </p:nvSpPr>
        <p:spPr>
          <a:xfrm>
            <a:off x="7898837" y="1385277"/>
            <a:ext cx="3722250" cy="1077218"/>
          </a:xfrm>
          <a:prstGeom prst="rect">
            <a:avLst/>
          </a:prstGeom>
          <a:noFill/>
        </p:spPr>
        <p:txBody>
          <a:bodyPr wrap="square" rtlCol="0">
            <a:spAutoFit/>
          </a:bodyPr>
          <a:lstStyle/>
          <a:p>
            <a:r>
              <a:rPr lang="en-US" sz="1600"/>
              <a:t>so we can then write the energy as the bare phonon mode energy (phonon modes shouldn’t be affected by just one electron) + renormalized electron energy.</a:t>
            </a:r>
          </a:p>
        </p:txBody>
      </p:sp>
      <p:sp>
        <p:nvSpPr>
          <p:cNvPr id="17" name="TextBox 16">
            <a:extLst>
              <a:ext uri="{FF2B5EF4-FFF2-40B4-BE49-F238E27FC236}">
                <a16:creationId xmlns:a16="http://schemas.microsoft.com/office/drawing/2014/main" id="{7F3081CB-29DB-1FC0-3816-9EEF2DD7A378}"/>
              </a:ext>
            </a:extLst>
          </p:cNvPr>
          <p:cNvSpPr txBox="1"/>
          <p:nvPr/>
        </p:nvSpPr>
        <p:spPr>
          <a:xfrm>
            <a:off x="7908668" y="3585239"/>
            <a:ext cx="3722250" cy="338554"/>
          </a:xfrm>
          <a:prstGeom prst="rect">
            <a:avLst/>
          </a:prstGeom>
          <a:noFill/>
        </p:spPr>
        <p:txBody>
          <a:bodyPr wrap="square" rtlCol="0">
            <a:spAutoFit/>
          </a:bodyPr>
          <a:lstStyle/>
          <a:p>
            <a:r>
              <a:rPr lang="en-US" sz="1600"/>
              <a:t>which brings us to:</a:t>
            </a:r>
          </a:p>
        </p:txBody>
      </p:sp>
      <p:sp>
        <p:nvSpPr>
          <p:cNvPr id="8" name="TextBox 7">
            <a:extLst>
              <a:ext uri="{FF2B5EF4-FFF2-40B4-BE49-F238E27FC236}">
                <a16:creationId xmlns:a16="http://schemas.microsoft.com/office/drawing/2014/main" id="{22DD06C9-98D4-93C9-AD7E-806B346E8007}"/>
              </a:ext>
            </a:extLst>
          </p:cNvPr>
          <p:cNvSpPr txBox="1"/>
          <p:nvPr/>
        </p:nvSpPr>
        <p:spPr>
          <a:xfrm>
            <a:off x="7908668" y="4971874"/>
            <a:ext cx="3722250" cy="338554"/>
          </a:xfrm>
          <a:prstGeom prst="rect">
            <a:avLst/>
          </a:prstGeom>
          <a:noFill/>
        </p:spPr>
        <p:txBody>
          <a:bodyPr wrap="square" rtlCol="0">
            <a:spAutoFit/>
          </a:bodyPr>
          <a:lstStyle/>
          <a:p>
            <a:r>
              <a:rPr lang="en-US" sz="1600"/>
              <a:t>Doing the calculation,</a:t>
            </a:r>
          </a:p>
        </p:txBody>
      </p:sp>
    </p:spTree>
    <p:extLst>
      <p:ext uri="{BB962C8B-B14F-4D97-AF65-F5344CB8AC3E}">
        <p14:creationId xmlns:p14="http://schemas.microsoft.com/office/powerpoint/2010/main" val="1823817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836708" y="51005"/>
            <a:ext cx="3549503" cy="612169"/>
          </a:xfrm>
        </p:spPr>
        <p:txBody>
          <a:bodyPr>
            <a:normAutofit/>
          </a:bodyPr>
          <a:lstStyle/>
          <a:p>
            <a:r>
              <a:rPr lang="en-US" sz="3200" b="1" u="sng">
                <a:latin typeface="+mn-lt"/>
              </a:rPr>
              <a:t>Excitations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438319" y="969817"/>
            <a:ext cx="6017711" cy="338554"/>
          </a:xfrm>
          <a:prstGeom prst="rect">
            <a:avLst/>
          </a:prstGeom>
          <a:noFill/>
        </p:spPr>
        <p:txBody>
          <a:bodyPr wrap="square" rtlCol="0">
            <a:spAutoFit/>
          </a:bodyPr>
          <a:lstStyle/>
          <a:p>
            <a:r>
              <a:rPr lang="en-US" sz="1600"/>
              <a:t>An equivalent approach is to calculate the </a:t>
            </a:r>
            <a:r>
              <a:rPr lang="en-US" sz="1600" b="1"/>
              <a:t>electron self-energy</a:t>
            </a:r>
            <a:r>
              <a:rPr lang="en-US" sz="1600"/>
              <a:t>. </a:t>
            </a:r>
          </a:p>
        </p:txBody>
      </p:sp>
      <p:sp>
        <p:nvSpPr>
          <p:cNvPr id="3" name="Rectangle 174">
            <a:extLst>
              <a:ext uri="{FF2B5EF4-FFF2-40B4-BE49-F238E27FC236}">
                <a16:creationId xmlns:a16="http://schemas.microsoft.com/office/drawing/2014/main" id="{2C62063D-B871-4D23-B3D5-555C1EA0F2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2">
            <a:extLst>
              <a:ext uri="{FF2B5EF4-FFF2-40B4-BE49-F238E27FC236}">
                <a16:creationId xmlns:a16="http://schemas.microsoft.com/office/drawing/2014/main" id="{12B84948-C410-6FE3-D23B-E3094096214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 name="Object 19">
            <a:extLst>
              <a:ext uri="{FF2B5EF4-FFF2-40B4-BE49-F238E27FC236}">
                <a16:creationId xmlns:a16="http://schemas.microsoft.com/office/drawing/2014/main" id="{F779C00E-C43B-E65A-AF2C-850AD385B528}"/>
              </a:ext>
            </a:extLst>
          </p:cNvPr>
          <p:cNvGraphicFramePr>
            <a:graphicFrameLocks noChangeAspect="1"/>
          </p:cNvGraphicFramePr>
          <p:nvPr>
            <p:extLst>
              <p:ext uri="{D42A27DB-BD31-4B8C-83A1-F6EECF244321}">
                <p14:modId xmlns:p14="http://schemas.microsoft.com/office/powerpoint/2010/main" val="1480644712"/>
              </p:ext>
            </p:extLst>
          </p:nvPr>
        </p:nvGraphicFramePr>
        <p:xfrm>
          <a:off x="536642" y="1395210"/>
          <a:ext cx="2068906" cy="1247117"/>
        </p:xfrm>
        <a:graphic>
          <a:graphicData uri="http://schemas.openxmlformats.org/presentationml/2006/ole">
            <mc:AlternateContent xmlns:mc="http://schemas.openxmlformats.org/markup-compatibility/2006">
              <mc:Choice xmlns:v="urn:schemas-microsoft-com:vml" Requires="v">
                <p:oleObj r:id="rId3" imgW="2415749" imgH="1135478" progId="PBrush">
                  <p:embed/>
                </p:oleObj>
              </mc:Choice>
              <mc:Fallback>
                <p:oleObj r:id="rId3" imgW="2415749" imgH="1135478" progId="PBrush">
                  <p:embed/>
                  <p:pic>
                    <p:nvPicPr>
                      <p:cNvPr id="14" name="Object 13">
                        <a:extLst>
                          <a:ext uri="{FF2B5EF4-FFF2-40B4-BE49-F238E27FC236}">
                            <a16:creationId xmlns:a16="http://schemas.microsoft.com/office/drawing/2014/main" id="{B31C6D25-5C45-B6AB-76AF-5B4E3FB949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1052" t="8937" r="25264" b="8939"/>
                      <a:stretch>
                        <a:fillRect/>
                      </a:stretch>
                    </p:blipFill>
                    <p:spPr bwMode="auto">
                      <a:xfrm>
                        <a:off x="536642" y="1395210"/>
                        <a:ext cx="2068906" cy="1247117"/>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FC40697B-5C28-7BE1-2EF3-1818247A97C4}"/>
              </a:ext>
            </a:extLst>
          </p:cNvPr>
          <p:cNvSpPr txBox="1"/>
          <p:nvPr/>
        </p:nvSpPr>
        <p:spPr>
          <a:xfrm>
            <a:off x="438319" y="2788549"/>
            <a:ext cx="5844494" cy="830997"/>
          </a:xfrm>
          <a:prstGeom prst="rect">
            <a:avLst/>
          </a:prstGeom>
          <a:noFill/>
        </p:spPr>
        <p:txBody>
          <a:bodyPr wrap="square" rtlCol="0">
            <a:spAutoFit/>
          </a:bodyPr>
          <a:lstStyle/>
          <a:p>
            <a:r>
              <a:rPr lang="en-US" sz="1600"/>
              <a:t>And we get the same result.  Turns out the best result is obtained from </a:t>
            </a:r>
            <a:r>
              <a:rPr lang="en-US" sz="1600" b="1"/>
              <a:t>simple RSPT</a:t>
            </a:r>
            <a:r>
              <a:rPr lang="en-US" sz="1600"/>
              <a:t>.  All this requires, at this order, is to replace </a:t>
            </a:r>
            <a:r>
              <a:rPr lang="el-GR" sz="1600">
                <a:latin typeface="Calibri" panose="020F0502020204030204" pitchFamily="34" charset="0"/>
                <a:ea typeface="Calibri" panose="020F0502020204030204" pitchFamily="34" charset="0"/>
                <a:cs typeface="Calibri" panose="020F0502020204030204" pitchFamily="34" charset="0"/>
              </a:rPr>
              <a:t>ε</a:t>
            </a:r>
            <a:r>
              <a:rPr lang="en-US" sz="1600" baseline="-25000">
                <a:latin typeface="Calibri" panose="020F0502020204030204" pitchFamily="34" charset="0"/>
                <a:ea typeface="Calibri" panose="020F0502020204030204" pitchFamily="34" charset="0"/>
                <a:cs typeface="Calibri" panose="020F0502020204030204" pitchFamily="34" charset="0"/>
              </a:rPr>
              <a:t>p</a:t>
            </a:r>
            <a:r>
              <a:rPr lang="en-US" sz="1600">
                <a:latin typeface="Calibri" panose="020F0502020204030204" pitchFamily="34" charset="0"/>
                <a:ea typeface="Calibri" panose="020F0502020204030204" pitchFamily="34" charset="0"/>
                <a:cs typeface="Calibri" panose="020F0502020204030204" pitchFamily="34" charset="0"/>
              </a:rPr>
              <a:t> on the RHS with </a:t>
            </a:r>
            <a:r>
              <a:rPr lang="el-GR" sz="1600">
                <a:latin typeface="Calibri" panose="020F0502020204030204" pitchFamily="34" charset="0"/>
                <a:ea typeface="Calibri" panose="020F0502020204030204" pitchFamily="34" charset="0"/>
                <a:cs typeface="Calibri" panose="020F0502020204030204" pitchFamily="34" charset="0"/>
              </a:rPr>
              <a:t>ε</a:t>
            </a:r>
            <a:r>
              <a:rPr lang="en-US" sz="1600" baseline="-25000">
                <a:latin typeface="Calibri" panose="020F0502020204030204" pitchFamily="34" charset="0"/>
                <a:ea typeface="Calibri" panose="020F0502020204030204" pitchFamily="34" charset="0"/>
                <a:cs typeface="Calibri" panose="020F0502020204030204" pitchFamily="34" charset="0"/>
              </a:rPr>
              <a:t>p</a:t>
            </a:r>
            <a:r>
              <a:rPr lang="en-US" sz="1600" baseline="30000">
                <a:latin typeface="Calibri" panose="020F0502020204030204" pitchFamily="34" charset="0"/>
                <a:ea typeface="Calibri" panose="020F0502020204030204" pitchFamily="34" charset="0"/>
                <a:cs typeface="Calibri" panose="020F0502020204030204" pitchFamily="34" charset="0"/>
              </a:rPr>
              <a:t>(0)</a:t>
            </a:r>
            <a:r>
              <a:rPr lang="en-US" sz="1600">
                <a:latin typeface="Calibri" panose="020F0502020204030204" pitchFamily="34" charset="0"/>
                <a:ea typeface="Calibri" panose="020F0502020204030204" pitchFamily="34" charset="0"/>
                <a:cs typeface="Calibri" panose="020F0502020204030204" pitchFamily="34" charset="0"/>
              </a:rPr>
              <a:t>.  So we come to:</a:t>
            </a:r>
            <a:endParaRPr lang="en-US" sz="1600" baseline="30000"/>
          </a:p>
        </p:txBody>
      </p:sp>
      <p:graphicFrame>
        <p:nvGraphicFramePr>
          <p:cNvPr id="23" name="Object 22">
            <a:extLst>
              <a:ext uri="{FF2B5EF4-FFF2-40B4-BE49-F238E27FC236}">
                <a16:creationId xmlns:a16="http://schemas.microsoft.com/office/drawing/2014/main" id="{B6F33583-2573-CFE4-FA7F-814F16B948EA}"/>
              </a:ext>
            </a:extLst>
          </p:cNvPr>
          <p:cNvGraphicFramePr>
            <a:graphicFrameLocks noChangeAspect="1"/>
          </p:cNvGraphicFramePr>
          <p:nvPr>
            <p:extLst>
              <p:ext uri="{D42A27DB-BD31-4B8C-83A1-F6EECF244321}">
                <p14:modId xmlns:p14="http://schemas.microsoft.com/office/powerpoint/2010/main" val="2791747711"/>
              </p:ext>
            </p:extLst>
          </p:nvPr>
        </p:nvGraphicFramePr>
        <p:xfrm>
          <a:off x="536641" y="3860192"/>
          <a:ext cx="5223261" cy="739577"/>
        </p:xfrm>
        <a:graphic>
          <a:graphicData uri="http://schemas.openxmlformats.org/presentationml/2006/ole">
            <mc:AlternateContent xmlns:mc="http://schemas.openxmlformats.org/markup-compatibility/2006">
              <mc:Choice xmlns:v="urn:schemas-microsoft-com:vml" Requires="v">
                <p:oleObj name="Equation" r:id="rId5" imgW="4305240" imgH="609480" progId="Equation.DSMT4">
                  <p:embed/>
                </p:oleObj>
              </mc:Choice>
              <mc:Fallback>
                <p:oleObj name="Equation" r:id="rId5" imgW="4305240" imgH="609480" progId="Equation.DSMT4">
                  <p:embed/>
                  <p:pic>
                    <p:nvPicPr>
                      <p:cNvPr id="0" name=""/>
                      <p:cNvPicPr/>
                      <p:nvPr/>
                    </p:nvPicPr>
                    <p:blipFill>
                      <a:blip r:embed="rId6"/>
                      <a:stretch>
                        <a:fillRect/>
                      </a:stretch>
                    </p:blipFill>
                    <p:spPr>
                      <a:xfrm>
                        <a:off x="536641" y="3860192"/>
                        <a:ext cx="5223261" cy="739577"/>
                      </a:xfrm>
                      <a:prstGeom prst="rect">
                        <a:avLst/>
                      </a:prstGeom>
                      <a:solidFill>
                        <a:srgbClr val="CCFFCC"/>
                      </a:solidFill>
                    </p:spPr>
                  </p:pic>
                </p:oleObj>
              </mc:Fallback>
            </mc:AlternateContent>
          </a:graphicData>
        </a:graphic>
      </p:graphicFrame>
      <p:graphicFrame>
        <p:nvGraphicFramePr>
          <p:cNvPr id="24" name="Object 23">
            <a:extLst>
              <a:ext uri="{FF2B5EF4-FFF2-40B4-BE49-F238E27FC236}">
                <a16:creationId xmlns:a16="http://schemas.microsoft.com/office/drawing/2014/main" id="{77E0C343-D687-95EA-CADD-35559B3A5B08}"/>
              </a:ext>
            </a:extLst>
          </p:cNvPr>
          <p:cNvGraphicFramePr>
            <a:graphicFrameLocks noChangeAspect="1"/>
          </p:cNvGraphicFramePr>
          <p:nvPr>
            <p:extLst>
              <p:ext uri="{D42A27DB-BD31-4B8C-83A1-F6EECF244321}">
                <p14:modId xmlns:p14="http://schemas.microsoft.com/office/powerpoint/2010/main" val="351017457"/>
              </p:ext>
            </p:extLst>
          </p:nvPr>
        </p:nvGraphicFramePr>
        <p:xfrm>
          <a:off x="536641" y="5901714"/>
          <a:ext cx="4575176" cy="639762"/>
        </p:xfrm>
        <a:graphic>
          <a:graphicData uri="http://schemas.openxmlformats.org/presentationml/2006/ole">
            <mc:AlternateContent xmlns:mc="http://schemas.openxmlformats.org/markup-compatibility/2006">
              <mc:Choice xmlns:v="urn:schemas-microsoft-com:vml" Requires="v">
                <p:oleObj name="Equation" r:id="rId7" imgW="3365280" imgH="469800" progId="Equation.DSMT4">
                  <p:embed/>
                </p:oleObj>
              </mc:Choice>
              <mc:Fallback>
                <p:oleObj name="Equation" r:id="rId7" imgW="3365280" imgH="469800" progId="Equation.DSMT4">
                  <p:embed/>
                  <p:pic>
                    <p:nvPicPr>
                      <p:cNvPr id="0" name=""/>
                      <p:cNvPicPr/>
                      <p:nvPr/>
                    </p:nvPicPr>
                    <p:blipFill>
                      <a:blip r:embed="rId8"/>
                      <a:stretch>
                        <a:fillRect/>
                      </a:stretch>
                    </p:blipFill>
                    <p:spPr>
                      <a:xfrm>
                        <a:off x="536641" y="5901714"/>
                        <a:ext cx="4575176" cy="639762"/>
                      </a:xfrm>
                      <a:prstGeom prst="rect">
                        <a:avLst/>
                      </a:prstGeom>
                      <a:solidFill>
                        <a:srgbClr val="CCFFCC"/>
                      </a:solidFill>
                    </p:spPr>
                  </p:pic>
                </p:oleObj>
              </mc:Fallback>
            </mc:AlternateContent>
          </a:graphicData>
        </a:graphic>
      </p:graphicFrame>
      <p:sp>
        <p:nvSpPr>
          <p:cNvPr id="25" name="TextBox 24">
            <a:extLst>
              <a:ext uri="{FF2B5EF4-FFF2-40B4-BE49-F238E27FC236}">
                <a16:creationId xmlns:a16="http://schemas.microsoft.com/office/drawing/2014/main" id="{5F1EF6D4-970F-9482-373A-F4A389D6CADB}"/>
              </a:ext>
            </a:extLst>
          </p:cNvPr>
          <p:cNvSpPr txBox="1"/>
          <p:nvPr/>
        </p:nvSpPr>
        <p:spPr>
          <a:xfrm>
            <a:off x="438319" y="4913225"/>
            <a:ext cx="10594771" cy="830997"/>
          </a:xfrm>
          <a:prstGeom prst="rect">
            <a:avLst/>
          </a:prstGeom>
          <a:noFill/>
        </p:spPr>
        <p:txBody>
          <a:bodyPr wrap="square" rtlCol="0">
            <a:spAutoFit/>
          </a:bodyPr>
          <a:lstStyle/>
          <a:p>
            <a:r>
              <a:rPr lang="en-US" sz="1600"/>
              <a:t>for small, p, the solution comes to below.  The first term is the potential energy coupling the phonons/lattice displacements to the electron.  The second term is the kinetic energy.  And it evinces that there is an apparently critical coupling value </a:t>
            </a:r>
            <a:r>
              <a:rPr lang="el-GR" sz="1600">
                <a:latin typeface="Calibri" panose="020F0502020204030204" pitchFamily="34" charset="0"/>
                <a:ea typeface="Calibri" panose="020F0502020204030204" pitchFamily="34" charset="0"/>
                <a:cs typeface="Calibri" panose="020F0502020204030204" pitchFamily="34" charset="0"/>
              </a:rPr>
              <a:t>α</a:t>
            </a:r>
            <a:r>
              <a:rPr lang="en-US" sz="1600">
                <a:latin typeface="Calibri" panose="020F0502020204030204" pitchFamily="34" charset="0"/>
                <a:ea typeface="Calibri" panose="020F0502020204030204" pitchFamily="34" charset="0"/>
                <a:cs typeface="Calibri" panose="020F0502020204030204" pitchFamily="34" charset="0"/>
              </a:rPr>
              <a:t> = 6 where the polaron loses its kinetic energy and becomes localized.  </a:t>
            </a:r>
            <a:endParaRPr lang="en-US" sz="1600" baseline="30000"/>
          </a:p>
        </p:txBody>
      </p:sp>
    </p:spTree>
    <p:extLst>
      <p:ext uri="{BB962C8B-B14F-4D97-AF65-F5344CB8AC3E}">
        <p14:creationId xmlns:p14="http://schemas.microsoft.com/office/powerpoint/2010/main" val="1235152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836708" y="51005"/>
            <a:ext cx="3549503" cy="612169"/>
          </a:xfrm>
        </p:spPr>
        <p:txBody>
          <a:bodyPr>
            <a:normAutofit/>
          </a:bodyPr>
          <a:lstStyle/>
          <a:p>
            <a:r>
              <a:rPr lang="en-US" sz="3200" b="1" u="sng">
                <a:latin typeface="+mn-lt"/>
              </a:rPr>
              <a:t>Excitations</a:t>
            </a:r>
            <a:endParaRPr lang="en-US" sz="4800" b="1" u="sng">
              <a:latin typeface="+mn-lt"/>
            </a:endParaRPr>
          </a:p>
        </p:txBody>
      </p:sp>
      <p:sp>
        <p:nvSpPr>
          <p:cNvPr id="3" name="Rectangle 174">
            <a:extLst>
              <a:ext uri="{FF2B5EF4-FFF2-40B4-BE49-F238E27FC236}">
                <a16:creationId xmlns:a16="http://schemas.microsoft.com/office/drawing/2014/main" id="{2C62063D-B871-4D23-B3D5-555C1EA0F2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E226FFC5-3D63-9E8B-48F9-170071C5DB81}"/>
              </a:ext>
            </a:extLst>
          </p:cNvPr>
          <p:cNvGraphicFramePr>
            <a:graphicFrameLocks noChangeAspect="1"/>
          </p:cNvGraphicFramePr>
          <p:nvPr>
            <p:extLst>
              <p:ext uri="{D42A27DB-BD31-4B8C-83A1-F6EECF244321}">
                <p14:modId xmlns:p14="http://schemas.microsoft.com/office/powerpoint/2010/main" val="3418033847"/>
              </p:ext>
            </p:extLst>
          </p:nvPr>
        </p:nvGraphicFramePr>
        <p:xfrm>
          <a:off x="419256" y="2360834"/>
          <a:ext cx="7131918" cy="616075"/>
        </p:xfrm>
        <a:graphic>
          <a:graphicData uri="http://schemas.openxmlformats.org/presentationml/2006/ole">
            <mc:AlternateContent xmlns:mc="http://schemas.openxmlformats.org/markup-compatibility/2006">
              <mc:Choice xmlns:v="urn:schemas-microsoft-com:vml" Requires="v">
                <p:oleObj name="Equation" r:id="rId2" imgW="5293508" imgH="457855" progId="Equation.DSMT4">
                  <p:embed/>
                </p:oleObj>
              </mc:Choice>
              <mc:Fallback>
                <p:oleObj name="Equation" r:id="rId2" imgW="5293508" imgH="457855" progId="Equation.DSMT4">
                  <p:embed/>
                  <p:pic>
                    <p:nvPicPr>
                      <p:cNvPr id="0" name=""/>
                      <p:cNvPicPr/>
                      <p:nvPr/>
                    </p:nvPicPr>
                    <p:blipFill>
                      <a:blip r:embed="rId3"/>
                      <a:stretch>
                        <a:fillRect/>
                      </a:stretch>
                    </p:blipFill>
                    <p:spPr>
                      <a:xfrm>
                        <a:off x="419256" y="2360834"/>
                        <a:ext cx="7131918" cy="616075"/>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9D2EE3B3-8756-B8D9-DE22-80FB7CB087E4}"/>
              </a:ext>
            </a:extLst>
          </p:cNvPr>
          <p:cNvSpPr txBox="1"/>
          <p:nvPr/>
        </p:nvSpPr>
        <p:spPr>
          <a:xfrm>
            <a:off x="360261" y="1096802"/>
            <a:ext cx="10986165" cy="1077218"/>
          </a:xfrm>
          <a:prstGeom prst="rect">
            <a:avLst/>
          </a:prstGeom>
          <a:noFill/>
        </p:spPr>
        <p:txBody>
          <a:bodyPr wrap="square" rtlCol="0">
            <a:spAutoFit/>
          </a:bodyPr>
          <a:lstStyle/>
          <a:p>
            <a:r>
              <a:rPr lang="en-US" sz="1600"/>
              <a:t>Another option for calculating the electron energy is to use real-time GF’s, and the </a:t>
            </a:r>
            <a:r>
              <a:rPr lang="en-US" sz="1600" b="1"/>
              <a:t>exponential resummation method</a:t>
            </a:r>
            <a:r>
              <a:rPr lang="en-US" sz="1600"/>
              <a:t>.  This expansion method typically works better than the Dyson approach when we’re taking expectations against the electron vacuum (as we are since we have just one electron in the conduction band).  And it works for small to intermediate coupling strengths.  Start by putting H in 2</a:t>
            </a:r>
            <a:r>
              <a:rPr lang="en-US" sz="1600" baseline="30000"/>
              <a:t>nd</a:t>
            </a:r>
            <a:r>
              <a:rPr lang="en-US" sz="1600"/>
              <a:t> quantized form:</a:t>
            </a:r>
          </a:p>
        </p:txBody>
      </p:sp>
      <p:sp>
        <p:nvSpPr>
          <p:cNvPr id="8" name="TextBox 7">
            <a:extLst>
              <a:ext uri="{FF2B5EF4-FFF2-40B4-BE49-F238E27FC236}">
                <a16:creationId xmlns:a16="http://schemas.microsoft.com/office/drawing/2014/main" id="{49F6AE98-365B-7A0A-27F8-A36AFC690E3D}"/>
              </a:ext>
            </a:extLst>
          </p:cNvPr>
          <p:cNvSpPr txBox="1"/>
          <p:nvPr/>
        </p:nvSpPr>
        <p:spPr>
          <a:xfrm>
            <a:off x="419256" y="3044662"/>
            <a:ext cx="3476448" cy="338554"/>
          </a:xfrm>
          <a:prstGeom prst="rect">
            <a:avLst/>
          </a:prstGeom>
          <a:noFill/>
        </p:spPr>
        <p:txBody>
          <a:bodyPr wrap="square" rtlCol="0">
            <a:spAutoFit/>
          </a:bodyPr>
          <a:lstStyle/>
          <a:p>
            <a:r>
              <a:rPr lang="en-US" sz="1600"/>
              <a:t>and then we can form the causal GF.</a:t>
            </a:r>
          </a:p>
        </p:txBody>
      </p:sp>
      <p:graphicFrame>
        <p:nvGraphicFramePr>
          <p:cNvPr id="10" name="Object 9">
            <a:extLst>
              <a:ext uri="{FF2B5EF4-FFF2-40B4-BE49-F238E27FC236}">
                <a16:creationId xmlns:a16="http://schemas.microsoft.com/office/drawing/2014/main" id="{BA1AFCCD-ED76-2F72-8596-CFEC61F657EC}"/>
              </a:ext>
            </a:extLst>
          </p:cNvPr>
          <p:cNvGraphicFramePr>
            <a:graphicFrameLocks noChangeAspect="1"/>
          </p:cNvGraphicFramePr>
          <p:nvPr>
            <p:extLst>
              <p:ext uri="{D42A27DB-BD31-4B8C-83A1-F6EECF244321}">
                <p14:modId xmlns:p14="http://schemas.microsoft.com/office/powerpoint/2010/main" val="1588869061"/>
              </p:ext>
            </p:extLst>
          </p:nvPr>
        </p:nvGraphicFramePr>
        <p:xfrm>
          <a:off x="507747" y="3474785"/>
          <a:ext cx="6679634" cy="2558844"/>
        </p:xfrm>
        <a:graphic>
          <a:graphicData uri="http://schemas.openxmlformats.org/presentationml/2006/ole">
            <mc:AlternateContent xmlns:mc="http://schemas.openxmlformats.org/markup-compatibility/2006">
              <mc:Choice xmlns:v="urn:schemas-microsoft-com:vml" Requires="v">
                <p:oleObj name="Equation" r:id="rId4" imgW="5255366" imgH="2012762" progId="Equation.DSMT4">
                  <p:embed/>
                </p:oleObj>
              </mc:Choice>
              <mc:Fallback>
                <p:oleObj name="Equation" r:id="rId4" imgW="5255366" imgH="2012762" progId="Equation.DSMT4">
                  <p:embed/>
                  <p:pic>
                    <p:nvPicPr>
                      <p:cNvPr id="0" name=""/>
                      <p:cNvPicPr/>
                      <p:nvPr/>
                    </p:nvPicPr>
                    <p:blipFill>
                      <a:blip r:embed="rId5"/>
                      <a:stretch>
                        <a:fillRect/>
                      </a:stretch>
                    </p:blipFill>
                    <p:spPr>
                      <a:xfrm>
                        <a:off x="507747" y="3474785"/>
                        <a:ext cx="6679634" cy="2558844"/>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F4B3E9D6-B422-93D7-9344-76558C500AB1}"/>
              </a:ext>
            </a:extLst>
          </p:cNvPr>
          <p:cNvSpPr txBox="1"/>
          <p:nvPr/>
        </p:nvSpPr>
        <p:spPr>
          <a:xfrm>
            <a:off x="419256" y="6138420"/>
            <a:ext cx="10691196" cy="584775"/>
          </a:xfrm>
          <a:prstGeom prst="rect">
            <a:avLst/>
          </a:prstGeom>
          <a:noFill/>
        </p:spPr>
        <p:txBody>
          <a:bodyPr wrap="square" rtlCol="0">
            <a:spAutoFit/>
          </a:bodyPr>
          <a:lstStyle/>
          <a:p>
            <a:r>
              <a:rPr lang="en-US" sz="1600"/>
              <a:t>and thanks to the fact that we’re taking the expectation against the electron vacuum, the time-ordering contour becomes purely causal (the parts from –</a:t>
            </a:r>
            <a:r>
              <a:rPr lang="el-GR" sz="1600">
                <a:latin typeface="Calibri" panose="020F0502020204030204" pitchFamily="34" charset="0"/>
                <a:ea typeface="Calibri" panose="020F0502020204030204" pitchFamily="34" charset="0"/>
                <a:cs typeface="Calibri" panose="020F0502020204030204" pitchFamily="34" charset="0"/>
              </a:rPr>
              <a:t>∞</a:t>
            </a:r>
            <a:r>
              <a:rPr lang="en-US" sz="1600">
                <a:latin typeface="Calibri" panose="020F0502020204030204" pitchFamily="34" charset="0"/>
                <a:ea typeface="Calibri" panose="020F0502020204030204" pitchFamily="34" charset="0"/>
                <a:cs typeface="Calibri" panose="020F0502020204030204" pitchFamily="34" charset="0"/>
              </a:rPr>
              <a:t> to t’ and t</a:t>
            </a:r>
            <a:r>
              <a:rPr lang="en-US" sz="1600"/>
              <a:t> to -</a:t>
            </a:r>
            <a:r>
              <a:rPr lang="en-US" sz="1600">
                <a:latin typeface="Calibri" panose="020F0502020204030204" pitchFamily="34" charset="0"/>
                <a:ea typeface="Calibri" panose="020F0502020204030204" pitchFamily="34" charset="0"/>
                <a:cs typeface="Calibri" panose="020F0502020204030204" pitchFamily="34" charset="0"/>
              </a:rPr>
              <a:t>∞ vanish).</a:t>
            </a:r>
            <a:r>
              <a:rPr lang="en-US" sz="1600"/>
              <a:t>   </a:t>
            </a:r>
          </a:p>
        </p:txBody>
      </p:sp>
    </p:spTree>
    <p:extLst>
      <p:ext uri="{BB962C8B-B14F-4D97-AF65-F5344CB8AC3E}">
        <p14:creationId xmlns:p14="http://schemas.microsoft.com/office/powerpoint/2010/main" val="3417429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836708" y="51005"/>
            <a:ext cx="3549503" cy="612169"/>
          </a:xfrm>
        </p:spPr>
        <p:txBody>
          <a:bodyPr>
            <a:normAutofit/>
          </a:bodyPr>
          <a:lstStyle/>
          <a:p>
            <a:r>
              <a:rPr lang="en-US" sz="3200" b="1" u="sng">
                <a:latin typeface="+mn-lt"/>
              </a:rPr>
              <a:t>Excitations</a:t>
            </a:r>
            <a:endParaRPr lang="en-US" sz="4800" b="1" u="sng">
              <a:latin typeface="+mn-lt"/>
            </a:endParaRPr>
          </a:p>
        </p:txBody>
      </p:sp>
      <p:sp>
        <p:nvSpPr>
          <p:cNvPr id="3" name="Rectangle 174">
            <a:extLst>
              <a:ext uri="{FF2B5EF4-FFF2-40B4-BE49-F238E27FC236}">
                <a16:creationId xmlns:a16="http://schemas.microsoft.com/office/drawing/2014/main" id="{2C62063D-B871-4D23-B3D5-555C1EA0F2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a:extLst>
              <a:ext uri="{FF2B5EF4-FFF2-40B4-BE49-F238E27FC236}">
                <a16:creationId xmlns:a16="http://schemas.microsoft.com/office/drawing/2014/main" id="{9D2EE3B3-8756-B8D9-DE22-80FB7CB087E4}"/>
              </a:ext>
            </a:extLst>
          </p:cNvPr>
          <p:cNvSpPr txBox="1"/>
          <p:nvPr/>
        </p:nvSpPr>
        <p:spPr>
          <a:xfrm>
            <a:off x="360262" y="1096802"/>
            <a:ext cx="2117468" cy="338554"/>
          </a:xfrm>
          <a:prstGeom prst="rect">
            <a:avLst/>
          </a:prstGeom>
          <a:noFill/>
        </p:spPr>
        <p:txBody>
          <a:bodyPr wrap="square" rtlCol="0">
            <a:spAutoFit/>
          </a:bodyPr>
          <a:lstStyle/>
          <a:p>
            <a:r>
              <a:rPr lang="en-US" sz="1600"/>
              <a:t>So we can write:</a:t>
            </a:r>
          </a:p>
        </p:txBody>
      </p:sp>
      <p:pic>
        <p:nvPicPr>
          <p:cNvPr id="12" name="Picture 11" descr="A picture containing line, typography&#10;&#10;Description automatically generated">
            <a:extLst>
              <a:ext uri="{FF2B5EF4-FFF2-40B4-BE49-F238E27FC236}">
                <a16:creationId xmlns:a16="http://schemas.microsoft.com/office/drawing/2014/main" id="{A2BE0E51-976C-4F74-CD00-875ABE39B11B}"/>
              </a:ext>
            </a:extLst>
          </p:cNvPr>
          <p:cNvPicPr>
            <a:picLocks noChangeAspect="1"/>
          </p:cNvPicPr>
          <p:nvPr/>
        </p:nvPicPr>
        <p:blipFill>
          <a:blip r:embed="rId2"/>
          <a:stretch>
            <a:fillRect/>
          </a:stretch>
        </p:blipFill>
        <p:spPr>
          <a:xfrm>
            <a:off x="5367051" y="1624743"/>
            <a:ext cx="3227705" cy="472440"/>
          </a:xfrm>
          <a:prstGeom prst="rect">
            <a:avLst/>
          </a:prstGeom>
        </p:spPr>
      </p:pic>
      <p:graphicFrame>
        <p:nvGraphicFramePr>
          <p:cNvPr id="5" name="Object 4">
            <a:extLst>
              <a:ext uri="{FF2B5EF4-FFF2-40B4-BE49-F238E27FC236}">
                <a16:creationId xmlns:a16="http://schemas.microsoft.com/office/drawing/2014/main" id="{977A6138-AB72-A08C-FC83-42F04FB74B84}"/>
              </a:ext>
            </a:extLst>
          </p:cNvPr>
          <p:cNvGraphicFramePr>
            <a:graphicFrameLocks noChangeAspect="1"/>
          </p:cNvGraphicFramePr>
          <p:nvPr>
            <p:extLst>
              <p:ext uri="{D42A27DB-BD31-4B8C-83A1-F6EECF244321}">
                <p14:modId xmlns:p14="http://schemas.microsoft.com/office/powerpoint/2010/main" val="1794728182"/>
              </p:ext>
            </p:extLst>
          </p:nvPr>
        </p:nvGraphicFramePr>
        <p:xfrm>
          <a:off x="419256" y="1609307"/>
          <a:ext cx="3549503" cy="581820"/>
        </p:xfrm>
        <a:graphic>
          <a:graphicData uri="http://schemas.openxmlformats.org/presentationml/2006/ole">
            <mc:AlternateContent xmlns:mc="http://schemas.openxmlformats.org/markup-compatibility/2006">
              <mc:Choice xmlns:v="urn:schemas-microsoft-com:vml" Requires="v">
                <p:oleObj name="Equation" r:id="rId3" imgW="2789428" imgH="457855" progId="Equation.DSMT4">
                  <p:embed/>
                </p:oleObj>
              </mc:Choice>
              <mc:Fallback>
                <p:oleObj name="Equation" r:id="rId3" imgW="2789428" imgH="457855" progId="Equation.DSMT4">
                  <p:embed/>
                  <p:pic>
                    <p:nvPicPr>
                      <p:cNvPr id="0" name=""/>
                      <p:cNvPicPr/>
                      <p:nvPr/>
                    </p:nvPicPr>
                    <p:blipFill>
                      <a:blip r:embed="rId4"/>
                      <a:stretch>
                        <a:fillRect/>
                      </a:stretch>
                    </p:blipFill>
                    <p:spPr>
                      <a:xfrm>
                        <a:off x="419256" y="1609307"/>
                        <a:ext cx="3549503" cy="58182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ED7772D4-6252-A83A-504E-B918FFD93EA0}"/>
              </a:ext>
            </a:extLst>
          </p:cNvPr>
          <p:cNvGraphicFramePr>
            <a:graphicFrameLocks noChangeAspect="1"/>
          </p:cNvGraphicFramePr>
          <p:nvPr>
            <p:extLst>
              <p:ext uri="{D42A27DB-BD31-4B8C-83A1-F6EECF244321}">
                <p14:modId xmlns:p14="http://schemas.microsoft.com/office/powerpoint/2010/main" val="1385776004"/>
              </p:ext>
            </p:extLst>
          </p:nvPr>
        </p:nvGraphicFramePr>
        <p:xfrm>
          <a:off x="419256" y="2976350"/>
          <a:ext cx="5681663" cy="366713"/>
        </p:xfrm>
        <a:graphic>
          <a:graphicData uri="http://schemas.openxmlformats.org/presentationml/2006/ole">
            <mc:AlternateContent xmlns:mc="http://schemas.openxmlformats.org/markup-compatibility/2006">
              <mc:Choice xmlns:v="urn:schemas-microsoft-com:vml" Requires="v">
                <p:oleObj name="Equation" r:id="rId5" imgW="4152600" imgH="266400" progId="Equation.DSMT4">
                  <p:embed/>
                </p:oleObj>
              </mc:Choice>
              <mc:Fallback>
                <p:oleObj name="Equation" r:id="rId5" imgW="4152600" imgH="266400" progId="Equation.DSMT4">
                  <p:embed/>
                  <p:pic>
                    <p:nvPicPr>
                      <p:cNvPr id="0" name=""/>
                      <p:cNvPicPr/>
                      <p:nvPr/>
                    </p:nvPicPr>
                    <p:blipFill>
                      <a:blip r:embed="rId6"/>
                      <a:stretch>
                        <a:fillRect/>
                      </a:stretch>
                    </p:blipFill>
                    <p:spPr>
                      <a:xfrm>
                        <a:off x="419256" y="2976350"/>
                        <a:ext cx="5681663" cy="366713"/>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C0335D3C-C0CE-C38F-DE2A-388B3C81BABC}"/>
              </a:ext>
            </a:extLst>
          </p:cNvPr>
          <p:cNvSpPr txBox="1"/>
          <p:nvPr/>
        </p:nvSpPr>
        <p:spPr>
          <a:xfrm>
            <a:off x="360262" y="2414461"/>
            <a:ext cx="7505544" cy="338554"/>
          </a:xfrm>
          <a:prstGeom prst="rect">
            <a:avLst/>
          </a:prstGeom>
          <a:noFill/>
        </p:spPr>
        <p:txBody>
          <a:bodyPr wrap="square" rtlCol="0">
            <a:spAutoFit/>
          </a:bodyPr>
          <a:lstStyle/>
          <a:p>
            <a:r>
              <a:rPr lang="en-US" sz="1600"/>
              <a:t>And like we said, we’ll use the exponential resummation expansion.</a:t>
            </a:r>
          </a:p>
        </p:txBody>
      </p:sp>
      <p:graphicFrame>
        <p:nvGraphicFramePr>
          <p:cNvPr id="13" name="Object 12">
            <a:extLst>
              <a:ext uri="{FF2B5EF4-FFF2-40B4-BE49-F238E27FC236}">
                <a16:creationId xmlns:a16="http://schemas.microsoft.com/office/drawing/2014/main" id="{A4C8328D-11AB-29AB-D806-75475C51CC51}"/>
              </a:ext>
            </a:extLst>
          </p:cNvPr>
          <p:cNvGraphicFramePr>
            <a:graphicFrameLocks noChangeAspect="1"/>
          </p:cNvGraphicFramePr>
          <p:nvPr>
            <p:extLst>
              <p:ext uri="{D42A27DB-BD31-4B8C-83A1-F6EECF244321}">
                <p14:modId xmlns:p14="http://schemas.microsoft.com/office/powerpoint/2010/main" val="2558866424"/>
              </p:ext>
            </p:extLst>
          </p:nvPr>
        </p:nvGraphicFramePr>
        <p:xfrm>
          <a:off x="431881" y="4161401"/>
          <a:ext cx="2576789" cy="501429"/>
        </p:xfrm>
        <a:graphic>
          <a:graphicData uri="http://schemas.openxmlformats.org/presentationml/2006/ole">
            <mc:AlternateContent xmlns:mc="http://schemas.openxmlformats.org/markup-compatibility/2006">
              <mc:Choice xmlns:v="urn:schemas-microsoft-com:vml" Requires="v">
                <p:oleObj name="Equation" r:id="rId7" imgW="1761384" imgH="343572" progId="Equation.DSMT4">
                  <p:embed/>
                </p:oleObj>
              </mc:Choice>
              <mc:Fallback>
                <p:oleObj name="Equation" r:id="rId7" imgW="1761384" imgH="343572" progId="Equation.DSMT4">
                  <p:embed/>
                  <p:pic>
                    <p:nvPicPr>
                      <p:cNvPr id="0" name=""/>
                      <p:cNvPicPr/>
                      <p:nvPr/>
                    </p:nvPicPr>
                    <p:blipFill>
                      <a:blip r:embed="rId8"/>
                      <a:stretch>
                        <a:fillRect/>
                      </a:stretch>
                    </p:blipFill>
                    <p:spPr>
                      <a:xfrm>
                        <a:off x="431881" y="4161401"/>
                        <a:ext cx="2576789" cy="501429"/>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6E5A0161-00D9-3EC9-8644-B51E6301DD6D}"/>
              </a:ext>
            </a:extLst>
          </p:cNvPr>
          <p:cNvSpPr txBox="1"/>
          <p:nvPr/>
        </p:nvSpPr>
        <p:spPr>
          <a:xfrm>
            <a:off x="360262" y="3631156"/>
            <a:ext cx="4074086" cy="338554"/>
          </a:xfrm>
          <a:prstGeom prst="rect">
            <a:avLst/>
          </a:prstGeom>
          <a:noFill/>
        </p:spPr>
        <p:txBody>
          <a:bodyPr wrap="square" rtlCol="0">
            <a:spAutoFit/>
          </a:bodyPr>
          <a:lstStyle/>
          <a:p>
            <a:r>
              <a:rPr lang="en-US" sz="1600"/>
              <a:t>Comparing with the Taylor series expansion,</a:t>
            </a:r>
          </a:p>
        </p:txBody>
      </p:sp>
      <p:sp>
        <p:nvSpPr>
          <p:cNvPr id="15" name="TextBox 14">
            <a:extLst>
              <a:ext uri="{FF2B5EF4-FFF2-40B4-BE49-F238E27FC236}">
                <a16:creationId xmlns:a16="http://schemas.microsoft.com/office/drawing/2014/main" id="{571AF5FF-C77A-5C2D-26A9-DDC90093852E}"/>
              </a:ext>
            </a:extLst>
          </p:cNvPr>
          <p:cNvSpPr txBox="1"/>
          <p:nvPr/>
        </p:nvSpPr>
        <p:spPr>
          <a:xfrm>
            <a:off x="360262" y="4769193"/>
            <a:ext cx="1124409" cy="338554"/>
          </a:xfrm>
          <a:prstGeom prst="rect">
            <a:avLst/>
          </a:prstGeom>
          <a:noFill/>
        </p:spPr>
        <p:txBody>
          <a:bodyPr wrap="square" rtlCol="0">
            <a:spAutoFit/>
          </a:bodyPr>
          <a:lstStyle/>
          <a:p>
            <a:r>
              <a:rPr lang="en-US" sz="1600"/>
              <a:t>we see,</a:t>
            </a:r>
          </a:p>
        </p:txBody>
      </p:sp>
      <p:graphicFrame>
        <p:nvGraphicFramePr>
          <p:cNvPr id="16" name="Object 15">
            <a:extLst>
              <a:ext uri="{FF2B5EF4-FFF2-40B4-BE49-F238E27FC236}">
                <a16:creationId xmlns:a16="http://schemas.microsoft.com/office/drawing/2014/main" id="{51637A1B-B535-E32E-8867-717C99333816}"/>
              </a:ext>
            </a:extLst>
          </p:cNvPr>
          <p:cNvGraphicFramePr>
            <a:graphicFrameLocks noChangeAspect="1"/>
          </p:cNvGraphicFramePr>
          <p:nvPr>
            <p:extLst>
              <p:ext uri="{D42A27DB-BD31-4B8C-83A1-F6EECF244321}">
                <p14:modId xmlns:p14="http://schemas.microsoft.com/office/powerpoint/2010/main" val="1032854480"/>
              </p:ext>
            </p:extLst>
          </p:nvPr>
        </p:nvGraphicFramePr>
        <p:xfrm>
          <a:off x="431881" y="5227071"/>
          <a:ext cx="2045849" cy="1403164"/>
        </p:xfrm>
        <a:graphic>
          <a:graphicData uri="http://schemas.openxmlformats.org/presentationml/2006/ole">
            <mc:AlternateContent xmlns:mc="http://schemas.openxmlformats.org/markup-compatibility/2006">
              <mc:Choice xmlns:v="urn:schemas-microsoft-com:vml" Requires="v">
                <p:oleObj name="Equation" r:id="rId9" imgW="1571032" imgH="1077943" progId="Equation.DSMT4">
                  <p:embed/>
                </p:oleObj>
              </mc:Choice>
              <mc:Fallback>
                <p:oleObj name="Equation" r:id="rId9" imgW="1571032" imgH="1077943" progId="Equation.DSMT4">
                  <p:embed/>
                  <p:pic>
                    <p:nvPicPr>
                      <p:cNvPr id="0" name=""/>
                      <p:cNvPicPr/>
                      <p:nvPr/>
                    </p:nvPicPr>
                    <p:blipFill>
                      <a:blip r:embed="rId10"/>
                      <a:stretch>
                        <a:fillRect/>
                      </a:stretch>
                    </p:blipFill>
                    <p:spPr>
                      <a:xfrm>
                        <a:off x="431881" y="5227071"/>
                        <a:ext cx="2045849" cy="1403164"/>
                      </a:xfrm>
                      <a:prstGeom prst="rect">
                        <a:avLst/>
                      </a:prstGeom>
                    </p:spPr>
                  </p:pic>
                </p:oleObj>
              </mc:Fallback>
            </mc:AlternateContent>
          </a:graphicData>
        </a:graphic>
      </p:graphicFrame>
    </p:spTree>
    <p:extLst>
      <p:ext uri="{BB962C8B-B14F-4D97-AF65-F5344CB8AC3E}">
        <p14:creationId xmlns:p14="http://schemas.microsoft.com/office/powerpoint/2010/main" val="38614502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2621</TotalTime>
  <Words>1507</Words>
  <Application>Microsoft Office PowerPoint</Application>
  <PresentationFormat>Widescreen</PresentationFormat>
  <Paragraphs>100</Paragraphs>
  <Slides>22</Slides>
  <Notes>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4</vt:i4>
      </vt:variant>
      <vt:variant>
        <vt:lpstr>Slide Titles</vt:lpstr>
      </vt:variant>
      <vt:variant>
        <vt:i4>22</vt:i4>
      </vt:variant>
    </vt:vector>
  </HeadingPairs>
  <TitlesOfParts>
    <vt:vector size="30" baseType="lpstr">
      <vt:lpstr>Arial</vt:lpstr>
      <vt:lpstr>Calibri</vt:lpstr>
      <vt:lpstr>Calibri Light</vt:lpstr>
      <vt:lpstr>Office Theme</vt:lpstr>
      <vt:lpstr>Equation</vt:lpstr>
      <vt:lpstr>PBrush</vt:lpstr>
      <vt:lpstr>MathType 7.0 Equation</vt:lpstr>
      <vt:lpstr>Bitmap Image</vt:lpstr>
      <vt:lpstr>Interaction</vt:lpstr>
      <vt:lpstr>Interaction</vt:lpstr>
      <vt:lpstr>Interaction</vt:lpstr>
      <vt:lpstr>Interaction</vt:lpstr>
      <vt:lpstr>Excitations</vt:lpstr>
      <vt:lpstr>Excitations</vt:lpstr>
      <vt:lpstr>Excitations</vt:lpstr>
      <vt:lpstr>Excitations</vt:lpstr>
      <vt:lpstr>Excitations</vt:lpstr>
      <vt:lpstr>Excitations</vt:lpstr>
      <vt:lpstr>Excitations</vt:lpstr>
      <vt:lpstr>Excitations</vt:lpstr>
      <vt:lpstr>Excitations</vt:lpstr>
      <vt:lpstr>Excitations</vt:lpstr>
      <vt:lpstr>Nonequilibrium Properties</vt:lpstr>
      <vt:lpstr>Nonequilibrium Properties</vt:lpstr>
      <vt:lpstr>Nonequilibrium Properties</vt:lpstr>
      <vt:lpstr>Nonequilibrium Properties</vt:lpstr>
      <vt:lpstr>Nonequilibrium Properties</vt:lpstr>
      <vt:lpstr>Nonequilibrium Properties</vt:lpstr>
      <vt:lpstr>Thermal Properties</vt:lpstr>
      <vt:lpstr>Transport Properties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Electrons and Phonons</dc:title>
  <dc:creator>Andrew Douglas</dc:creator>
  <cp:lastModifiedBy>Andrew Douglas</cp:lastModifiedBy>
  <cp:revision>103</cp:revision>
  <dcterms:created xsi:type="dcterms:W3CDTF">2019-06-02T17:45:41Z</dcterms:created>
  <dcterms:modified xsi:type="dcterms:W3CDTF">2023-06-21T15:38:24Z</dcterms:modified>
</cp:coreProperties>
</file>